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4"/>
  </p:notesMasterIdLst>
  <p:handoutMasterIdLst>
    <p:handoutMasterId r:id="rId35"/>
  </p:handoutMasterIdLst>
  <p:sldIdLst>
    <p:sldId id="256" r:id="rId2"/>
    <p:sldId id="573" r:id="rId3"/>
    <p:sldId id="574" r:id="rId4"/>
    <p:sldId id="575" r:id="rId5"/>
    <p:sldId id="576" r:id="rId6"/>
    <p:sldId id="577" r:id="rId7"/>
    <p:sldId id="596" r:id="rId8"/>
    <p:sldId id="597" r:id="rId9"/>
    <p:sldId id="598" r:id="rId10"/>
    <p:sldId id="599" r:id="rId11"/>
    <p:sldId id="600" r:id="rId12"/>
    <p:sldId id="601" r:id="rId13"/>
    <p:sldId id="602" r:id="rId14"/>
    <p:sldId id="603" r:id="rId15"/>
    <p:sldId id="604" r:id="rId16"/>
    <p:sldId id="605" r:id="rId17"/>
    <p:sldId id="606" r:id="rId18"/>
    <p:sldId id="607" r:id="rId19"/>
    <p:sldId id="608" r:id="rId20"/>
    <p:sldId id="609" r:id="rId21"/>
    <p:sldId id="610" r:id="rId22"/>
    <p:sldId id="611" r:id="rId23"/>
    <p:sldId id="612" r:id="rId24"/>
    <p:sldId id="613" r:id="rId25"/>
    <p:sldId id="614" r:id="rId26"/>
    <p:sldId id="621" r:id="rId27"/>
    <p:sldId id="622" r:id="rId28"/>
    <p:sldId id="615" r:id="rId29"/>
    <p:sldId id="616" r:id="rId30"/>
    <p:sldId id="618" r:id="rId31"/>
    <p:sldId id="619" r:id="rId32"/>
    <p:sldId id="620" r:id="rId33"/>
  </p:sldIdLst>
  <p:sldSz cx="10693400" cy="7561263"/>
  <p:notesSz cx="9874250" cy="6797675"/>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8B03"/>
    <a:srgbClr val="FB7405"/>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81" autoAdjust="0"/>
    <p:restoredTop sz="94647" autoAdjust="0"/>
  </p:normalViewPr>
  <p:slideViewPr>
    <p:cSldViewPr>
      <p:cViewPr varScale="1">
        <p:scale>
          <a:sx n="115" d="100"/>
          <a:sy n="115" d="100"/>
        </p:scale>
        <p:origin x="2208" y="65"/>
      </p:cViewPr>
      <p:guideLst>
        <p:guide orient="horz" pos="2382"/>
        <p:guide pos="336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279918"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592027" y="0"/>
            <a:ext cx="4279918" cy="339884"/>
          </a:xfrm>
          <a:prstGeom prst="rect">
            <a:avLst/>
          </a:prstGeom>
        </p:spPr>
        <p:txBody>
          <a:bodyPr vert="horz" lIns="91440" tIns="45720" rIns="91440" bIns="45720" rtlCol="0"/>
          <a:lstStyle>
            <a:lvl1pPr algn="r">
              <a:defRPr sz="1200"/>
            </a:lvl1pPr>
          </a:lstStyle>
          <a:p>
            <a:fld id="{0BC65444-5612-4993-A297-66E4EA569180}" type="datetime1">
              <a:rPr lang="ko-KR" altLang="en-US" smtClean="0"/>
              <a:t>2025-10-21</a:t>
            </a:fld>
            <a:endParaRPr lang="ko-KR" altLang="en-US"/>
          </a:p>
        </p:txBody>
      </p:sp>
      <p:sp>
        <p:nvSpPr>
          <p:cNvPr id="4" name="바닥글 개체 틀 3"/>
          <p:cNvSpPr>
            <a:spLocks noGrp="1"/>
          </p:cNvSpPr>
          <p:nvPr>
            <p:ph type="ftr" sz="quarter" idx="2"/>
          </p:nvPr>
        </p:nvSpPr>
        <p:spPr>
          <a:xfrm>
            <a:off x="0" y="6456699"/>
            <a:ext cx="4279918" cy="339884"/>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592027" y="6456699"/>
            <a:ext cx="4279918" cy="339884"/>
          </a:xfrm>
          <a:prstGeom prst="rect">
            <a:avLst/>
          </a:prstGeom>
        </p:spPr>
        <p:txBody>
          <a:bodyPr vert="horz" lIns="91440" tIns="45720" rIns="91440" bIns="45720" rtlCol="0" anchor="b"/>
          <a:lstStyle>
            <a:lvl1pPr algn="r">
              <a:defRPr sz="1200"/>
            </a:lvl1pPr>
          </a:lstStyle>
          <a:p>
            <a:fld id="{7BB70AE1-31D9-4381-959D-9050CC0FE9CD}" type="slidenum">
              <a:rPr lang="ko-KR" altLang="en-US" smtClean="0"/>
              <a:t>‹#›</a:t>
            </a:fld>
            <a:endParaRPr lang="ko-KR" altLang="en-US"/>
          </a:p>
        </p:txBody>
      </p:sp>
    </p:spTree>
    <p:extLst>
      <p:ext uri="{BB962C8B-B14F-4D97-AF65-F5344CB8AC3E}">
        <p14:creationId xmlns:p14="http://schemas.microsoft.com/office/powerpoint/2010/main" val="13948306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4278841" cy="3398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593126" y="0"/>
            <a:ext cx="4278841" cy="339884"/>
          </a:xfrm>
          <a:prstGeom prst="rect">
            <a:avLst/>
          </a:prstGeom>
        </p:spPr>
        <p:txBody>
          <a:bodyPr vert="horz" lIns="91440" tIns="45720" rIns="91440" bIns="45720" rtlCol="0"/>
          <a:lstStyle>
            <a:lvl1pPr algn="r">
              <a:defRPr sz="1200"/>
            </a:lvl1pPr>
          </a:lstStyle>
          <a:p>
            <a:fld id="{6FD3867D-DA73-4C30-B686-2D05E2BBC364}" type="datetime1">
              <a:rPr lang="ko-KR" altLang="en-US" smtClean="0"/>
              <a:t>2025-10-21</a:t>
            </a:fld>
            <a:endParaRPr lang="ko-KR" altLang="en-US"/>
          </a:p>
        </p:txBody>
      </p:sp>
      <p:sp>
        <p:nvSpPr>
          <p:cNvPr id="4" name="슬라이드 이미지 개체 틀 3"/>
          <p:cNvSpPr>
            <a:spLocks noGrp="1" noRot="1" noChangeAspect="1"/>
          </p:cNvSpPr>
          <p:nvPr>
            <p:ph type="sldImg" idx="2"/>
          </p:nvPr>
        </p:nvSpPr>
        <p:spPr>
          <a:xfrm>
            <a:off x="3133725" y="509588"/>
            <a:ext cx="3606800" cy="2549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87426" y="3228896"/>
            <a:ext cx="7899400" cy="305895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6456612"/>
            <a:ext cx="4278841" cy="3398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593126" y="6456612"/>
            <a:ext cx="4278841" cy="339884"/>
          </a:xfrm>
          <a:prstGeom prst="rect">
            <a:avLst/>
          </a:prstGeom>
        </p:spPr>
        <p:txBody>
          <a:bodyPr vert="horz" lIns="91440" tIns="45720" rIns="91440" bIns="45720" rtlCol="0" anchor="b"/>
          <a:lstStyle>
            <a:lvl1pPr algn="r">
              <a:defRPr sz="1200"/>
            </a:lvl1pPr>
          </a:lstStyle>
          <a:p>
            <a:fld id="{640A336D-49A4-4170-8C35-7E5BA4D4E5E8}" type="slidenum">
              <a:rPr lang="ko-KR" altLang="en-US" smtClean="0"/>
              <a:t>‹#›</a:t>
            </a:fld>
            <a:endParaRPr lang="ko-KR" altLang="en-US"/>
          </a:p>
        </p:txBody>
      </p:sp>
    </p:spTree>
    <p:extLst>
      <p:ext uri="{BB962C8B-B14F-4D97-AF65-F5344CB8AC3E}">
        <p14:creationId xmlns:p14="http://schemas.microsoft.com/office/powerpoint/2010/main" val="2741469154"/>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7374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038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12099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50386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1722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2521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57882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74999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59917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60790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950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14514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2465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374106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1386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1250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69350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1765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75708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8367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25253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8820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78794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902349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70556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317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426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8770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09364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68960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241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C5369-3E1F-C091-1516-51CC4584E4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F8664E-2EE1-B59B-DFB3-D239703DDB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433833-092A-2B17-35C2-9AD5EB64CE01}"/>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2595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306140" y="1260351"/>
            <a:ext cx="10009112" cy="5400600"/>
          </a:xfrm>
          <a:prstGeom prst="rect">
            <a:avLst/>
          </a:prstGeom>
        </p:spPr>
        <p:txBody>
          <a:bodyPr/>
          <a:lstStyle>
            <a:lvl1pPr marL="0" indent="0">
              <a:buNone/>
              <a:defRPr sz="3000" b="1" baseline="0">
                <a:latin typeface="HY중고딕" pitchFamily="18" charset="-127"/>
                <a:ea typeface="HY중고딕" pitchFamily="18" charset="-127"/>
              </a:defRPr>
            </a:lvl1pPr>
            <a:lvl2pPr marL="497845" indent="0">
              <a:buNone/>
              <a:defRPr sz="2800">
                <a:latin typeface="HY중고딕" pitchFamily="18" charset="-127"/>
                <a:ea typeface="HY중고딕" pitchFamily="18" charset="-127"/>
              </a:defRPr>
            </a:lvl2pPr>
            <a:lvl3pPr>
              <a:defRPr sz="2500">
                <a:latin typeface="HY중고딕" pitchFamily="18" charset="-127"/>
                <a:ea typeface="HY중고딕" pitchFamily="18" charset="-127"/>
              </a:defRPr>
            </a:lvl3pPr>
            <a:lvl4pPr marL="1493535" indent="0">
              <a:buNone/>
              <a:defRPr sz="2500">
                <a:latin typeface="HY중고딕" pitchFamily="18" charset="-127"/>
                <a:ea typeface="HY중고딕" pitchFamily="18" charset="-127"/>
              </a:defRPr>
            </a:lvl4pPr>
            <a:lvl5pPr>
              <a:defRPr sz="2500">
                <a:latin typeface="HY중고딕" pitchFamily="18" charset="-127"/>
                <a:ea typeface="HY중고딕" pitchFamily="18" charset="-127"/>
              </a:defRPr>
            </a:lvl5pPr>
          </a:lstStyle>
          <a:p>
            <a:pPr lvl="0"/>
            <a:r>
              <a:rPr lang="ko-KR" altLang="en-US" dirty="0"/>
              <a:t>□ 첫째 수준 </a:t>
            </a:r>
            <a:r>
              <a:rPr lang="en-US" altLang="ko-KR" dirty="0"/>
              <a:t>(HY</a:t>
            </a:r>
            <a:r>
              <a:rPr lang="ko-KR" altLang="en-US" dirty="0"/>
              <a:t>중고딕</a:t>
            </a:r>
            <a:r>
              <a:rPr lang="en-US" altLang="ko-KR" dirty="0"/>
              <a:t>, 30, </a:t>
            </a:r>
            <a:r>
              <a:rPr lang="ko-KR" altLang="en-US" dirty="0"/>
              <a:t>굵게</a:t>
            </a:r>
            <a:r>
              <a:rPr lang="en-US" altLang="ko-KR" dirty="0"/>
              <a:t>)</a:t>
            </a:r>
            <a:endParaRPr lang="ko-KR" altLang="en-US" dirty="0"/>
          </a:p>
          <a:p>
            <a:pPr lvl="1"/>
            <a:r>
              <a:rPr lang="en-US" altLang="ko-KR" dirty="0"/>
              <a:t>-</a:t>
            </a:r>
            <a:r>
              <a:rPr lang="ko-KR" altLang="en-US" dirty="0"/>
              <a:t> 둘째 수준 </a:t>
            </a:r>
            <a:r>
              <a:rPr lang="en-US" altLang="ko-KR" dirty="0"/>
              <a:t>(HY</a:t>
            </a:r>
            <a:r>
              <a:rPr lang="ko-KR" altLang="en-US" dirty="0"/>
              <a:t>중고딕</a:t>
            </a:r>
            <a:r>
              <a:rPr lang="en-US" altLang="ko-KR" dirty="0"/>
              <a:t>, 28)</a:t>
            </a:r>
            <a:endParaRPr lang="ko-KR" altLang="en-US" dirty="0"/>
          </a:p>
          <a:p>
            <a:pPr lvl="2"/>
            <a:r>
              <a:rPr lang="ko-KR" altLang="en-US" dirty="0"/>
              <a:t>셋째 수준 </a:t>
            </a:r>
            <a:r>
              <a:rPr lang="en-US" altLang="ko-KR" dirty="0"/>
              <a:t>(HY</a:t>
            </a:r>
            <a:r>
              <a:rPr lang="ko-KR" altLang="en-US" dirty="0"/>
              <a:t>중고딕</a:t>
            </a:r>
            <a:r>
              <a:rPr lang="en-US" altLang="ko-KR" dirty="0"/>
              <a:t>, 25)</a:t>
            </a:r>
            <a:endParaRPr lang="ko-KR" altLang="en-US" dirty="0"/>
          </a:p>
          <a:p>
            <a:pPr lvl="3"/>
            <a:r>
              <a:rPr lang="en-US" altLang="ko-KR" dirty="0"/>
              <a:t>- </a:t>
            </a:r>
            <a:r>
              <a:rPr lang="ko-KR" altLang="en-US" dirty="0"/>
              <a:t>넷째 수준 </a:t>
            </a:r>
            <a:r>
              <a:rPr lang="en-US" altLang="ko-KR" dirty="0"/>
              <a:t>(HY</a:t>
            </a:r>
            <a:r>
              <a:rPr lang="ko-KR" altLang="en-US" dirty="0"/>
              <a:t>중고딕</a:t>
            </a:r>
            <a:r>
              <a:rPr lang="en-US" altLang="ko-KR" dirty="0"/>
              <a:t>, 25)</a:t>
            </a:r>
            <a:endParaRPr lang="ko-KR" altLang="en-US" dirty="0"/>
          </a:p>
        </p:txBody>
      </p:sp>
      <p:sp>
        <p:nvSpPr>
          <p:cNvPr id="4" name="날짜 개체 틀 3"/>
          <p:cNvSpPr>
            <a:spLocks noGrp="1"/>
          </p:cNvSpPr>
          <p:nvPr>
            <p:ph type="dt" sz="half" idx="10"/>
          </p:nvPr>
        </p:nvSpPr>
        <p:spPr/>
        <p:txBody>
          <a:bodyPr/>
          <a:lstStyle/>
          <a:p>
            <a:fld id="{EB123EF1-6E1E-49A8-89C7-5D842E70784B}" type="datetime1">
              <a:rPr lang="ko-KR" altLang="en-US" smtClean="0"/>
              <a:t>2025-10-21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B597EC8-03FB-421D-BA76-5865596B8B77}"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06140" y="91456"/>
            <a:ext cx="8496944" cy="736847"/>
          </a:xfrm>
          <a:prstGeom prst="rect">
            <a:avLst/>
          </a:prstGeom>
        </p:spPr>
        <p:txBody>
          <a:bodyPr anchor="ctr"/>
          <a:lstStyle>
            <a:lvl1pPr algn="l">
              <a:defRPr sz="3000" b="0">
                <a:latin typeface="HY견고딕" pitchFamily="18" charset="-127"/>
                <a:ea typeface="HY견고딕" pitchFamily="18" charset="-127"/>
              </a:defRPr>
            </a:lvl1pPr>
          </a:lstStyle>
          <a:p>
            <a:r>
              <a:rPr lang="ko-KR" altLang="en-US" dirty="0"/>
              <a:t>마스터 제목 스타일 편집</a:t>
            </a:r>
            <a:r>
              <a:rPr lang="en-US" altLang="ko-KR" dirty="0"/>
              <a:t>(HY</a:t>
            </a:r>
            <a:r>
              <a:rPr lang="ko-KR" altLang="en-US" dirty="0"/>
              <a:t>견고딕</a:t>
            </a:r>
            <a:r>
              <a:rPr lang="en-US" altLang="ko-KR" dirty="0"/>
              <a:t>, 30)</a:t>
            </a:r>
            <a:endParaRPr lang="ko-KR" altLang="en-US" dirty="0"/>
          </a:p>
        </p:txBody>
      </p:sp>
      <p:sp>
        <p:nvSpPr>
          <p:cNvPr id="3" name="내용 개체 틀 2"/>
          <p:cNvSpPr>
            <a:spLocks noGrp="1"/>
          </p:cNvSpPr>
          <p:nvPr>
            <p:ph idx="1" hasCustomPrompt="1"/>
          </p:nvPr>
        </p:nvSpPr>
        <p:spPr>
          <a:xfrm>
            <a:off x="306140" y="1260351"/>
            <a:ext cx="10009112" cy="5400600"/>
          </a:xfrm>
          <a:prstGeom prst="rect">
            <a:avLst/>
          </a:prstGeom>
        </p:spPr>
        <p:txBody>
          <a:bodyPr/>
          <a:lstStyle>
            <a:lvl1pPr marL="0" indent="0">
              <a:buNone/>
              <a:defRPr sz="3000" b="1" baseline="0">
                <a:latin typeface="HY중고딕" pitchFamily="18" charset="-127"/>
                <a:ea typeface="HY중고딕" pitchFamily="18" charset="-127"/>
              </a:defRPr>
            </a:lvl1pPr>
            <a:lvl2pPr marL="497845" indent="0">
              <a:buNone/>
              <a:defRPr sz="2800">
                <a:latin typeface="HY중고딕" pitchFamily="18" charset="-127"/>
                <a:ea typeface="HY중고딕" pitchFamily="18" charset="-127"/>
              </a:defRPr>
            </a:lvl2pPr>
            <a:lvl3pPr>
              <a:defRPr sz="2500">
                <a:latin typeface="HY중고딕" pitchFamily="18" charset="-127"/>
                <a:ea typeface="HY중고딕" pitchFamily="18" charset="-127"/>
              </a:defRPr>
            </a:lvl3pPr>
            <a:lvl4pPr marL="1493535" indent="0">
              <a:buNone/>
              <a:defRPr sz="2500">
                <a:latin typeface="HY중고딕" pitchFamily="18" charset="-127"/>
                <a:ea typeface="HY중고딕" pitchFamily="18" charset="-127"/>
              </a:defRPr>
            </a:lvl4pPr>
            <a:lvl5pPr>
              <a:defRPr sz="2500">
                <a:latin typeface="HY중고딕" pitchFamily="18" charset="-127"/>
                <a:ea typeface="HY중고딕" pitchFamily="18" charset="-127"/>
              </a:defRPr>
            </a:lvl5pPr>
          </a:lstStyle>
          <a:p>
            <a:pPr lvl="0"/>
            <a:r>
              <a:rPr lang="ko-KR" altLang="en-US" dirty="0"/>
              <a:t>□ 첫째 수준 </a:t>
            </a:r>
            <a:r>
              <a:rPr lang="en-US" altLang="ko-KR" dirty="0"/>
              <a:t>(HY</a:t>
            </a:r>
            <a:r>
              <a:rPr lang="ko-KR" altLang="en-US" dirty="0"/>
              <a:t>중고딕</a:t>
            </a:r>
            <a:r>
              <a:rPr lang="en-US" altLang="ko-KR" dirty="0"/>
              <a:t>, 30, </a:t>
            </a:r>
            <a:r>
              <a:rPr lang="ko-KR" altLang="en-US" dirty="0"/>
              <a:t>굵게</a:t>
            </a:r>
            <a:r>
              <a:rPr lang="en-US" altLang="ko-KR" dirty="0"/>
              <a:t>)</a:t>
            </a:r>
            <a:endParaRPr lang="ko-KR" altLang="en-US" dirty="0"/>
          </a:p>
          <a:p>
            <a:pPr lvl="1"/>
            <a:r>
              <a:rPr lang="en-US" altLang="ko-KR" dirty="0"/>
              <a:t>-</a:t>
            </a:r>
            <a:r>
              <a:rPr lang="ko-KR" altLang="en-US" dirty="0"/>
              <a:t> 둘째 수준 </a:t>
            </a:r>
            <a:r>
              <a:rPr lang="en-US" altLang="ko-KR" dirty="0"/>
              <a:t>(HY</a:t>
            </a:r>
            <a:r>
              <a:rPr lang="ko-KR" altLang="en-US" dirty="0"/>
              <a:t>중고딕</a:t>
            </a:r>
            <a:r>
              <a:rPr lang="en-US" altLang="ko-KR" dirty="0"/>
              <a:t>, 28)</a:t>
            </a:r>
            <a:endParaRPr lang="ko-KR" altLang="en-US" dirty="0"/>
          </a:p>
          <a:p>
            <a:pPr lvl="2"/>
            <a:r>
              <a:rPr lang="ko-KR" altLang="en-US" dirty="0"/>
              <a:t>셋째 수준 </a:t>
            </a:r>
            <a:r>
              <a:rPr lang="en-US" altLang="ko-KR" dirty="0"/>
              <a:t>(HY</a:t>
            </a:r>
            <a:r>
              <a:rPr lang="ko-KR" altLang="en-US" dirty="0"/>
              <a:t>중고딕</a:t>
            </a:r>
            <a:r>
              <a:rPr lang="en-US" altLang="ko-KR" dirty="0"/>
              <a:t>, 25)</a:t>
            </a:r>
            <a:endParaRPr lang="ko-KR" altLang="en-US" dirty="0"/>
          </a:p>
          <a:p>
            <a:pPr lvl="3"/>
            <a:r>
              <a:rPr lang="en-US" altLang="ko-KR" dirty="0"/>
              <a:t>- </a:t>
            </a:r>
            <a:r>
              <a:rPr lang="ko-KR" altLang="en-US" dirty="0"/>
              <a:t>넷째 수준 </a:t>
            </a:r>
            <a:r>
              <a:rPr lang="en-US" altLang="ko-KR" dirty="0"/>
              <a:t>(HY</a:t>
            </a:r>
            <a:r>
              <a:rPr lang="ko-KR" altLang="en-US" dirty="0"/>
              <a:t>중고딕</a:t>
            </a:r>
            <a:r>
              <a:rPr lang="en-US" altLang="ko-KR" dirty="0"/>
              <a:t>, 25)</a:t>
            </a:r>
            <a:endParaRPr lang="ko-KR" altLang="en-US" dirty="0"/>
          </a:p>
        </p:txBody>
      </p:sp>
      <p:sp>
        <p:nvSpPr>
          <p:cNvPr id="4" name="날짜 개체 틀 3"/>
          <p:cNvSpPr>
            <a:spLocks noGrp="1"/>
          </p:cNvSpPr>
          <p:nvPr>
            <p:ph type="dt" sz="half" idx="10"/>
          </p:nvPr>
        </p:nvSpPr>
        <p:spPr/>
        <p:txBody>
          <a:bodyPr/>
          <a:lstStyle/>
          <a:p>
            <a:fld id="{5C89D9B9-AAC4-4186-832C-ACCB8141D63A}" type="datetime1">
              <a:rPr lang="ko-KR" altLang="en-US" smtClean="0"/>
              <a:t>2025-10-21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B597EC8-03FB-421D-BA76-5865596B8B77}" type="slidenum">
              <a:rPr lang="ko-KR" altLang="en-US" smtClean="0"/>
              <a:pPr/>
              <a:t>‹#›</a:t>
            </a:fld>
            <a:endParaRPr lang="ko-KR" altLang="en-US"/>
          </a:p>
        </p:txBody>
      </p:sp>
    </p:spTree>
    <p:extLst>
      <p:ext uri="{BB962C8B-B14F-4D97-AF65-F5344CB8AC3E}">
        <p14:creationId xmlns:p14="http://schemas.microsoft.com/office/powerpoint/2010/main" val="37244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06140" y="91456"/>
            <a:ext cx="8496944" cy="736847"/>
          </a:xfrm>
          <a:prstGeom prst="rect">
            <a:avLst/>
          </a:prstGeom>
        </p:spPr>
        <p:txBody>
          <a:bodyPr anchor="ctr"/>
          <a:lstStyle>
            <a:lvl1pPr algn="l">
              <a:defRPr sz="3000" b="0">
                <a:latin typeface="HY견고딕" pitchFamily="18" charset="-127"/>
                <a:ea typeface="HY견고딕" pitchFamily="18" charset="-127"/>
              </a:defRPr>
            </a:lvl1pPr>
          </a:lstStyle>
          <a:p>
            <a:r>
              <a:rPr lang="ko-KR" altLang="en-US" dirty="0"/>
              <a:t>마스터 제목 스타일 편집</a:t>
            </a:r>
            <a:r>
              <a:rPr lang="en-US" altLang="ko-KR" dirty="0"/>
              <a:t>(HY</a:t>
            </a:r>
            <a:r>
              <a:rPr lang="ko-KR" altLang="en-US" dirty="0"/>
              <a:t>견고딕</a:t>
            </a:r>
            <a:r>
              <a:rPr lang="en-US" altLang="ko-KR" dirty="0"/>
              <a:t>, 30)</a:t>
            </a:r>
            <a:endParaRPr lang="ko-KR" altLang="en-US" dirty="0"/>
          </a:p>
        </p:txBody>
      </p:sp>
      <p:sp>
        <p:nvSpPr>
          <p:cNvPr id="3" name="내용 개체 틀 2"/>
          <p:cNvSpPr>
            <a:spLocks noGrp="1"/>
          </p:cNvSpPr>
          <p:nvPr>
            <p:ph idx="1" hasCustomPrompt="1"/>
          </p:nvPr>
        </p:nvSpPr>
        <p:spPr>
          <a:xfrm>
            <a:off x="306140" y="1260351"/>
            <a:ext cx="10009112" cy="5400600"/>
          </a:xfrm>
          <a:prstGeom prst="rect">
            <a:avLst/>
          </a:prstGeom>
        </p:spPr>
        <p:txBody>
          <a:bodyPr/>
          <a:lstStyle>
            <a:lvl1pPr marL="0" indent="0">
              <a:buNone/>
              <a:defRPr sz="3000" b="1" baseline="0">
                <a:latin typeface="HY중고딕" pitchFamily="18" charset="-127"/>
                <a:ea typeface="HY중고딕" pitchFamily="18" charset="-127"/>
              </a:defRPr>
            </a:lvl1pPr>
            <a:lvl2pPr marL="497845" indent="0">
              <a:buNone/>
              <a:defRPr sz="2800">
                <a:latin typeface="HY중고딕" pitchFamily="18" charset="-127"/>
                <a:ea typeface="HY중고딕" pitchFamily="18" charset="-127"/>
              </a:defRPr>
            </a:lvl2pPr>
            <a:lvl3pPr>
              <a:defRPr sz="2500">
                <a:latin typeface="HY중고딕" pitchFamily="18" charset="-127"/>
                <a:ea typeface="HY중고딕" pitchFamily="18" charset="-127"/>
              </a:defRPr>
            </a:lvl3pPr>
            <a:lvl4pPr marL="1493535" indent="0">
              <a:buNone/>
              <a:defRPr sz="2500">
                <a:latin typeface="HY중고딕" pitchFamily="18" charset="-127"/>
                <a:ea typeface="HY중고딕" pitchFamily="18" charset="-127"/>
              </a:defRPr>
            </a:lvl4pPr>
            <a:lvl5pPr>
              <a:defRPr sz="2500">
                <a:latin typeface="HY중고딕" pitchFamily="18" charset="-127"/>
                <a:ea typeface="HY중고딕" pitchFamily="18" charset="-127"/>
              </a:defRPr>
            </a:lvl5pPr>
          </a:lstStyle>
          <a:p>
            <a:pPr lvl="0"/>
            <a:r>
              <a:rPr lang="ko-KR" altLang="en-US" dirty="0"/>
              <a:t>□ 첫째 수준 </a:t>
            </a:r>
            <a:r>
              <a:rPr lang="en-US" altLang="ko-KR" dirty="0"/>
              <a:t>(HY</a:t>
            </a:r>
            <a:r>
              <a:rPr lang="ko-KR" altLang="en-US" dirty="0"/>
              <a:t>중고딕</a:t>
            </a:r>
            <a:r>
              <a:rPr lang="en-US" altLang="ko-KR" dirty="0"/>
              <a:t>, 30, </a:t>
            </a:r>
            <a:r>
              <a:rPr lang="ko-KR" altLang="en-US" dirty="0"/>
              <a:t>굵게</a:t>
            </a:r>
            <a:r>
              <a:rPr lang="en-US" altLang="ko-KR" dirty="0"/>
              <a:t>)</a:t>
            </a:r>
            <a:endParaRPr lang="ko-KR" altLang="en-US" dirty="0"/>
          </a:p>
          <a:p>
            <a:pPr lvl="1"/>
            <a:r>
              <a:rPr lang="en-US" altLang="ko-KR" dirty="0"/>
              <a:t>-</a:t>
            </a:r>
            <a:r>
              <a:rPr lang="ko-KR" altLang="en-US" dirty="0"/>
              <a:t> 둘째 수준 </a:t>
            </a:r>
            <a:r>
              <a:rPr lang="en-US" altLang="ko-KR" dirty="0"/>
              <a:t>(HY</a:t>
            </a:r>
            <a:r>
              <a:rPr lang="ko-KR" altLang="en-US" dirty="0"/>
              <a:t>중고딕</a:t>
            </a:r>
            <a:r>
              <a:rPr lang="en-US" altLang="ko-KR" dirty="0"/>
              <a:t>, 28)</a:t>
            </a:r>
            <a:endParaRPr lang="ko-KR" altLang="en-US" dirty="0"/>
          </a:p>
          <a:p>
            <a:pPr lvl="2"/>
            <a:r>
              <a:rPr lang="ko-KR" altLang="en-US" dirty="0"/>
              <a:t>셋째 수준 </a:t>
            </a:r>
            <a:r>
              <a:rPr lang="en-US" altLang="ko-KR" dirty="0"/>
              <a:t>(HY</a:t>
            </a:r>
            <a:r>
              <a:rPr lang="ko-KR" altLang="en-US" dirty="0"/>
              <a:t>중고딕</a:t>
            </a:r>
            <a:r>
              <a:rPr lang="en-US" altLang="ko-KR" dirty="0"/>
              <a:t>, 25)</a:t>
            </a:r>
            <a:endParaRPr lang="ko-KR" altLang="en-US" dirty="0"/>
          </a:p>
          <a:p>
            <a:pPr lvl="3"/>
            <a:r>
              <a:rPr lang="en-US" altLang="ko-KR" dirty="0"/>
              <a:t>- </a:t>
            </a:r>
            <a:r>
              <a:rPr lang="ko-KR" altLang="en-US" dirty="0"/>
              <a:t>넷째 수준 </a:t>
            </a:r>
            <a:r>
              <a:rPr lang="en-US" altLang="ko-KR" dirty="0"/>
              <a:t>(HY</a:t>
            </a:r>
            <a:r>
              <a:rPr lang="ko-KR" altLang="en-US" dirty="0"/>
              <a:t>중고딕</a:t>
            </a:r>
            <a:r>
              <a:rPr lang="en-US" altLang="ko-KR" dirty="0"/>
              <a:t>, 25)</a:t>
            </a:r>
            <a:endParaRPr lang="ko-KR" altLang="en-US" dirty="0"/>
          </a:p>
        </p:txBody>
      </p:sp>
      <p:sp>
        <p:nvSpPr>
          <p:cNvPr id="4" name="날짜 개체 틀 3"/>
          <p:cNvSpPr>
            <a:spLocks noGrp="1"/>
          </p:cNvSpPr>
          <p:nvPr>
            <p:ph type="dt" sz="half" idx="10"/>
          </p:nvPr>
        </p:nvSpPr>
        <p:spPr/>
        <p:txBody>
          <a:bodyPr/>
          <a:lstStyle/>
          <a:p>
            <a:fld id="{5C89D9B9-AAC4-4186-832C-ACCB8141D63A}" type="datetime1">
              <a:rPr lang="ko-KR" altLang="en-US" smtClean="0"/>
              <a:t>2025-10-21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B597EC8-03FB-421D-BA76-5865596B8B77}" type="slidenum">
              <a:rPr lang="ko-KR" altLang="en-US" smtClean="0"/>
              <a:pPr/>
              <a:t>‹#›</a:t>
            </a:fld>
            <a:endParaRPr lang="ko-KR" altLang="en-US"/>
          </a:p>
        </p:txBody>
      </p:sp>
    </p:spTree>
    <p:extLst>
      <p:ext uri="{BB962C8B-B14F-4D97-AF65-F5344CB8AC3E}">
        <p14:creationId xmlns:p14="http://schemas.microsoft.com/office/powerpoint/2010/main" val="26567812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날짜 개체 틀 3"/>
          <p:cNvSpPr>
            <a:spLocks noGrp="1"/>
          </p:cNvSpPr>
          <p:nvPr>
            <p:ph type="dt" sz="half" idx="2"/>
          </p:nvPr>
        </p:nvSpPr>
        <p:spPr>
          <a:xfrm>
            <a:off x="534670" y="7008172"/>
            <a:ext cx="2495127" cy="402567"/>
          </a:xfrm>
          <a:prstGeom prst="rect">
            <a:avLst/>
          </a:prstGeom>
        </p:spPr>
        <p:txBody>
          <a:bodyPr vert="horz" lIns="99569" tIns="49785" rIns="99569" bIns="49785" rtlCol="0" anchor="ctr"/>
          <a:lstStyle>
            <a:lvl1pPr algn="l">
              <a:defRPr sz="1300">
                <a:solidFill>
                  <a:schemeClr val="tx1">
                    <a:tint val="75000"/>
                  </a:schemeClr>
                </a:solidFill>
              </a:defRPr>
            </a:lvl1pPr>
          </a:lstStyle>
          <a:p>
            <a:fld id="{3B6FB339-8C5D-44DF-A368-296A032EEE0C}" type="datetime1">
              <a:rPr lang="ko-KR" altLang="en-US" smtClean="0"/>
              <a:t>2025-10-21</a:t>
            </a:fld>
            <a:endParaRPr lang="ko-KR" altLang="en-US"/>
          </a:p>
        </p:txBody>
      </p:sp>
      <p:sp>
        <p:nvSpPr>
          <p:cNvPr id="5" name="바닥글 개체 틀 4"/>
          <p:cNvSpPr>
            <a:spLocks noGrp="1"/>
          </p:cNvSpPr>
          <p:nvPr>
            <p:ph type="ftr" sz="quarter" idx="3"/>
          </p:nvPr>
        </p:nvSpPr>
        <p:spPr>
          <a:xfrm>
            <a:off x="3653579" y="7008172"/>
            <a:ext cx="3386243" cy="40256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663603" y="7008172"/>
            <a:ext cx="2495127" cy="402567"/>
          </a:xfrm>
          <a:prstGeom prst="rect">
            <a:avLst/>
          </a:prstGeom>
        </p:spPr>
        <p:txBody>
          <a:bodyPr vert="horz" lIns="99569" tIns="49785" rIns="99569" bIns="49785" rtlCol="0" anchor="ctr"/>
          <a:lstStyle>
            <a:lvl1pPr algn="r">
              <a:defRPr sz="1300">
                <a:solidFill>
                  <a:schemeClr val="tx1">
                    <a:tint val="75000"/>
                  </a:schemeClr>
                </a:solidFill>
              </a:defRPr>
            </a:lvl1pPr>
          </a:lstStyle>
          <a:p>
            <a:fld id="{1B597EC8-03FB-421D-BA76-5865596B8B77}"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Lst>
  <p:hf hdr="0" ftr="0" dt="0"/>
  <p:txStyles>
    <p:titleStyle>
      <a:lvl1pPr algn="ctr" defTabSz="995690" rtl="0" eaLnBrk="1" latinLnBrk="1" hangingPunct="1">
        <a:spcBef>
          <a:spcPct val="0"/>
        </a:spcBef>
        <a:buNone/>
        <a:defRPr sz="4800" kern="1200">
          <a:solidFill>
            <a:schemeClr val="tx1"/>
          </a:solidFill>
          <a:latin typeface="+mj-lt"/>
          <a:ea typeface="+mj-ea"/>
          <a:cs typeface="+mj-cs"/>
        </a:defRPr>
      </a:lvl1pPr>
    </p:titleStyle>
    <p:bodyStyle>
      <a:lvl1pPr marL="373384" indent="-373384" algn="l" defTabSz="995690" rtl="0" eaLnBrk="1" latinLnBrk="1" hangingPunct="1">
        <a:spcBef>
          <a:spcPct val="20000"/>
        </a:spcBef>
        <a:buFont typeface="Arial" pitchFamily="34" charset="0"/>
        <a:buChar char="•"/>
        <a:defRPr sz="3500" kern="1200">
          <a:solidFill>
            <a:schemeClr val="tx1"/>
          </a:solidFill>
          <a:latin typeface="+mn-lt"/>
          <a:ea typeface="+mn-ea"/>
          <a:cs typeface="+mn-cs"/>
        </a:defRPr>
      </a:lvl1pPr>
      <a:lvl2pPr marL="808998" indent="-311153" algn="l" defTabSz="995690" rtl="0" eaLnBrk="1" latinLnBrk="1" hangingPunct="1">
        <a:spcBef>
          <a:spcPct val="20000"/>
        </a:spcBef>
        <a:buFont typeface="Arial" pitchFamily="34" charset="0"/>
        <a:buChar char="–"/>
        <a:defRPr sz="3000" kern="1200">
          <a:solidFill>
            <a:schemeClr val="tx1"/>
          </a:solidFill>
          <a:latin typeface="+mn-lt"/>
          <a:ea typeface="+mn-ea"/>
          <a:cs typeface="+mn-cs"/>
        </a:defRPr>
      </a:lvl2pPr>
      <a:lvl3pPr marL="1244613" indent="-248923" algn="l" defTabSz="995690" rtl="0" eaLnBrk="1" latinLnBrk="1" hangingPunct="1">
        <a:spcBef>
          <a:spcPct val="20000"/>
        </a:spcBef>
        <a:buFont typeface="Arial" pitchFamily="34" charset="0"/>
        <a:buChar char="•"/>
        <a:defRPr sz="2600" kern="1200">
          <a:solidFill>
            <a:schemeClr val="tx1"/>
          </a:solidFill>
          <a:latin typeface="+mn-lt"/>
          <a:ea typeface="+mn-ea"/>
          <a:cs typeface="+mn-cs"/>
        </a:defRPr>
      </a:lvl3pPr>
      <a:lvl4pPr marL="174245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4pPr>
      <a:lvl5pPr marL="224030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0.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91560" y="3535281"/>
            <a:ext cx="5688632" cy="846386"/>
          </a:xfrm>
          <a:prstGeom prst="rect">
            <a:avLst/>
          </a:prstGeom>
          <a:noFill/>
        </p:spPr>
        <p:txBody>
          <a:bodyPr wrap="square" rtlCol="0">
            <a:spAutoFit/>
          </a:bodyPr>
          <a:lstStyle/>
          <a:p>
            <a:pPr algn="ctr"/>
            <a:r>
              <a:rPr lang="en-US" altLang="ko-KR" sz="2500" dirty="0">
                <a:latin typeface="Caladea" panose="020B0600000101010101" charset="0"/>
                <a:ea typeface="HY중고딕" pitchFamily="18" charset="-127"/>
              </a:rPr>
              <a:t>Rafsan</a:t>
            </a:r>
            <a:r>
              <a:rPr lang="ko-KR" altLang="en-US" sz="2500" dirty="0">
                <a:latin typeface="Caladea" panose="020B0600000101010101" charset="0"/>
                <a:ea typeface="HY중고딕" pitchFamily="18" charset="-127"/>
              </a:rPr>
              <a:t> </a:t>
            </a:r>
            <a:r>
              <a:rPr lang="en-US" altLang="ko-KR" sz="2500" dirty="0">
                <a:latin typeface="Caladea" panose="020B0600000101010101" charset="0"/>
                <a:ea typeface="HY중고딕" pitchFamily="18" charset="-127"/>
              </a:rPr>
              <a:t>Jany</a:t>
            </a:r>
          </a:p>
          <a:p>
            <a:pPr algn="ctr" rtl="0">
              <a:spcBef>
                <a:spcPts val="0"/>
              </a:spcBef>
              <a:spcAft>
                <a:spcPts val="0"/>
              </a:spcAft>
            </a:pPr>
            <a:r>
              <a:rPr lang="en-US" sz="2400" b="0" i="0" u="none" strike="noStrike" dirty="0">
                <a:solidFill>
                  <a:srgbClr val="000000"/>
                </a:solidFill>
                <a:effectLst/>
                <a:latin typeface="Caladea" panose="020B0600000101010101" charset="0"/>
                <a:cs typeface="Assistant" pitchFamily="2" charset="-79"/>
              </a:rPr>
              <a:t>Korean Convergence Medical Science</a:t>
            </a:r>
            <a:endParaRPr lang="en-US" sz="2400" b="0" dirty="0">
              <a:effectLst/>
            </a:endParaRPr>
          </a:p>
        </p:txBody>
      </p:sp>
      <p:pic>
        <p:nvPicPr>
          <p:cNvPr id="2" name="Picture 1">
            <a:extLst>
              <a:ext uri="{FF2B5EF4-FFF2-40B4-BE49-F238E27FC236}">
                <a16:creationId xmlns:a16="http://schemas.microsoft.com/office/drawing/2014/main" id="{F7BFA47E-2C3C-B12E-FF19-4D5F34866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8948" y="6804967"/>
            <a:ext cx="1836174" cy="873575"/>
          </a:xfrm>
          <a:prstGeom prst="rect">
            <a:avLst/>
          </a:prstGeom>
        </p:spPr>
      </p:pic>
      <p:sp>
        <p:nvSpPr>
          <p:cNvPr id="4" name="TextBox 3">
            <a:extLst>
              <a:ext uri="{FF2B5EF4-FFF2-40B4-BE49-F238E27FC236}">
                <a16:creationId xmlns:a16="http://schemas.microsoft.com/office/drawing/2014/main" id="{71BF09D3-D4B7-A175-D7F1-10A5F9BC1834}"/>
              </a:ext>
            </a:extLst>
          </p:cNvPr>
          <p:cNvSpPr txBox="1"/>
          <p:nvPr/>
        </p:nvSpPr>
        <p:spPr>
          <a:xfrm>
            <a:off x="810195" y="1980431"/>
            <a:ext cx="9251361" cy="671851"/>
          </a:xfrm>
          <a:prstGeom prst="rect">
            <a:avLst/>
          </a:prstGeom>
          <a:noFill/>
        </p:spPr>
        <p:txBody>
          <a:bodyPr wrap="square">
            <a:spAutoFit/>
          </a:bodyPr>
          <a:lstStyle/>
          <a:p>
            <a:pPr algn="ctr">
              <a:lnSpc>
                <a:spcPct val="150000"/>
              </a:lnSpc>
            </a:pPr>
            <a:r>
              <a:rPr lang="en-US" altLang="ko-KR" sz="2800" dirty="0">
                <a:solidFill>
                  <a:srgbClr val="000000"/>
                </a:solidFill>
                <a:latin typeface="Caladea" panose="020B0600000101010101" charset="0"/>
                <a:ea typeface="HY견고딕" pitchFamily="18" charset="-127"/>
                <a:cs typeface="Cavolini" panose="03000502040302020204" pitchFamily="66" charset="0"/>
              </a:rPr>
              <a:t>Paper Review and Phase Alignment</a:t>
            </a:r>
          </a:p>
        </p:txBody>
      </p:sp>
    </p:spTree>
    <p:extLst>
      <p:ext uri="{BB962C8B-B14F-4D97-AF65-F5344CB8AC3E}">
        <p14:creationId xmlns:p14="http://schemas.microsoft.com/office/powerpoint/2010/main" val="1962923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9</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1</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1015663"/>
          </a:xfrm>
          <a:prstGeom prst="rect">
            <a:avLst/>
          </a:prstGeom>
          <a:noFill/>
        </p:spPr>
        <p:txBody>
          <a:bodyPr wrap="square">
            <a:spAutoFit/>
          </a:bodyPr>
          <a:lstStyle/>
          <a:p>
            <a:r>
              <a:rPr lang="en-US" sz="1600" b="1" dirty="0">
                <a:latin typeface="Consolas" panose="020B0609020204030204" pitchFamily="49" charset="0"/>
              </a:rPr>
              <a:t>Paper Name: Continual Learning for Remote Physiological Measurement: Minimize Forgetting and </a:t>
            </a:r>
            <a:br>
              <a:rPr lang="en-US" sz="1600" b="1" dirty="0">
                <a:latin typeface="Consolas" panose="020B0609020204030204" pitchFamily="49" charset="0"/>
              </a:rPr>
            </a:br>
            <a:r>
              <a:rPr lang="en-US" sz="1600" b="1" dirty="0">
                <a:latin typeface="Consolas" panose="020B0609020204030204" pitchFamily="49" charset="0"/>
              </a:rPr>
              <a:t>Simplify Inference</a:t>
            </a:r>
          </a:p>
          <a:p>
            <a:r>
              <a:rPr lang="en-US" sz="1600" b="1" dirty="0">
                <a:latin typeface="Consolas" panose="020B0609020204030204" pitchFamily="49" charset="0"/>
              </a:rPr>
              <a:t>Authors: Qian Liang, Yan Chen, and Yang Hu</a:t>
            </a:r>
          </a:p>
          <a:p>
            <a:r>
              <a:rPr lang="en-US" sz="1200" b="1" dirty="0">
                <a:solidFill>
                  <a:schemeClr val="bg1">
                    <a:lumMod val="65000"/>
                  </a:schemeClr>
                </a:solidFill>
                <a:latin typeface="Consolas" panose="020B0609020204030204" pitchFamily="49" charset="0"/>
              </a:rPr>
              <a:t>Result Table</a:t>
            </a:r>
          </a:p>
        </p:txBody>
      </p:sp>
      <p:graphicFrame>
        <p:nvGraphicFramePr>
          <p:cNvPr id="5" name="Table 4">
            <a:extLst>
              <a:ext uri="{FF2B5EF4-FFF2-40B4-BE49-F238E27FC236}">
                <a16:creationId xmlns:a16="http://schemas.microsoft.com/office/drawing/2014/main" id="{5510741C-53DF-D2A8-986F-E4619B849C95}"/>
              </a:ext>
            </a:extLst>
          </p:cNvPr>
          <p:cNvGraphicFramePr>
            <a:graphicFrameLocks noGrp="1"/>
          </p:cNvGraphicFramePr>
          <p:nvPr>
            <p:extLst>
              <p:ext uri="{D42A27DB-BD31-4B8C-83A1-F6EECF244321}">
                <p14:modId xmlns:p14="http://schemas.microsoft.com/office/powerpoint/2010/main" val="3808596799"/>
              </p:ext>
            </p:extLst>
          </p:nvPr>
        </p:nvGraphicFramePr>
        <p:xfrm>
          <a:off x="306140" y="2011646"/>
          <a:ext cx="10297146" cy="4797426"/>
        </p:xfrm>
        <a:graphic>
          <a:graphicData uri="http://schemas.openxmlformats.org/drawingml/2006/table">
            <a:tbl>
              <a:tblPr/>
              <a:tblGrid>
                <a:gridCol w="1716191">
                  <a:extLst>
                    <a:ext uri="{9D8B030D-6E8A-4147-A177-3AD203B41FA5}">
                      <a16:colId xmlns:a16="http://schemas.microsoft.com/office/drawing/2014/main" val="348450259"/>
                    </a:ext>
                  </a:extLst>
                </a:gridCol>
                <a:gridCol w="4980553">
                  <a:extLst>
                    <a:ext uri="{9D8B030D-6E8A-4147-A177-3AD203B41FA5}">
                      <a16:colId xmlns:a16="http://schemas.microsoft.com/office/drawing/2014/main" val="4236574667"/>
                    </a:ext>
                  </a:extLst>
                </a:gridCol>
                <a:gridCol w="792088">
                  <a:extLst>
                    <a:ext uri="{9D8B030D-6E8A-4147-A177-3AD203B41FA5}">
                      <a16:colId xmlns:a16="http://schemas.microsoft.com/office/drawing/2014/main" val="513084446"/>
                    </a:ext>
                  </a:extLst>
                </a:gridCol>
                <a:gridCol w="1008112">
                  <a:extLst>
                    <a:ext uri="{9D8B030D-6E8A-4147-A177-3AD203B41FA5}">
                      <a16:colId xmlns:a16="http://schemas.microsoft.com/office/drawing/2014/main" val="654589532"/>
                    </a:ext>
                  </a:extLst>
                </a:gridCol>
                <a:gridCol w="936104">
                  <a:extLst>
                    <a:ext uri="{9D8B030D-6E8A-4147-A177-3AD203B41FA5}">
                      <a16:colId xmlns:a16="http://schemas.microsoft.com/office/drawing/2014/main" val="1562374828"/>
                    </a:ext>
                  </a:extLst>
                </a:gridCol>
                <a:gridCol w="864098">
                  <a:extLst>
                    <a:ext uri="{9D8B030D-6E8A-4147-A177-3AD203B41FA5}">
                      <a16:colId xmlns:a16="http://schemas.microsoft.com/office/drawing/2014/main" val="3000490272"/>
                    </a:ext>
                  </a:extLst>
                </a:gridCol>
              </a:tblGrid>
              <a:tr h="172833">
                <a:tc>
                  <a:txBody>
                    <a:bodyPr/>
                    <a:lstStyle/>
                    <a:p>
                      <a:r>
                        <a:rPr lang="en-US" sz="900" b="1" dirty="0"/>
                        <a:t>Methods</a:t>
                      </a:r>
                      <a:endParaRPr lang="en-US" sz="900" dirty="0"/>
                    </a:p>
                  </a:txBody>
                  <a:tcPr marL="15712" marR="15712" marT="7856" marB="785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900" b="1"/>
                        <a:t>Training Type / Meaning</a:t>
                      </a:r>
                      <a:endParaRPr lang="en-US" sz="900"/>
                    </a:p>
                  </a:txBody>
                  <a:tcPr marL="15712" marR="15712" marT="7856" marB="7856"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900" b="1" dirty="0" err="1"/>
                        <a:t>StdN</a:t>
                      </a:r>
                      <a:r>
                        <a:rPr lang="en-US" sz="900" b="1" dirty="0"/>
                        <a:t> ↓</a:t>
                      </a:r>
                      <a:endParaRPr lang="en-US" sz="900" dirty="0"/>
                    </a:p>
                  </a:txBody>
                  <a:tcPr marL="15712" marR="15712" marT="7856" marB="7856"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900" b="1" dirty="0"/>
                        <a:t>MAEN ↓</a:t>
                      </a:r>
                      <a:endParaRPr lang="en-US" sz="900" dirty="0"/>
                    </a:p>
                  </a:txBody>
                  <a:tcPr marL="15712" marR="15712" marT="7856" marB="7856"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900" b="1" dirty="0"/>
                        <a:t>RMSEN ↓</a:t>
                      </a:r>
                      <a:endParaRPr lang="en-US" sz="900" dirty="0"/>
                    </a:p>
                  </a:txBody>
                  <a:tcPr marL="15712" marR="15712" marT="7856" marB="7856"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900" b="1" dirty="0"/>
                        <a:t>RN ↑</a:t>
                      </a:r>
                      <a:endParaRPr lang="en-US" sz="900" dirty="0"/>
                    </a:p>
                  </a:txBody>
                  <a:tcPr marL="15712" marR="15712" marT="7856" marB="785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2"/>
                    </a:solidFill>
                  </a:tcPr>
                </a:tc>
                <a:extLst>
                  <a:ext uri="{0D108BD9-81ED-4DB2-BD59-A6C34878D82A}">
                    <a16:rowId xmlns:a16="http://schemas.microsoft.com/office/drawing/2014/main" val="340886367"/>
                  </a:ext>
                </a:extLst>
              </a:tr>
              <a:tr h="382328">
                <a:tc>
                  <a:txBody>
                    <a:bodyPr/>
                    <a:lstStyle/>
                    <a:p>
                      <a:r>
                        <a:rPr lang="en-US" sz="900" b="1" dirty="0"/>
                        <a:t>Upper Bound</a:t>
                      </a:r>
                      <a:r>
                        <a:rPr lang="en-US" sz="900" dirty="0"/>
                        <a:t> (joint training)</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Joint training on all datasets at once</a:t>
                      </a:r>
                      <a:r>
                        <a:rPr lang="en-US" sz="900" dirty="0"/>
                        <a:t> (ideal best case, no forgetting)</a:t>
                      </a:r>
                    </a:p>
                  </a:txBody>
                  <a:tcPr marL="15712" marR="15712" marT="7856" marB="7856" anchor="ctr">
                    <a:lnL>
                      <a:noFill/>
                    </a:lnL>
                    <a:lnR>
                      <a:noFill/>
                    </a:lnR>
                    <a:lnT>
                      <a:noFill/>
                    </a:lnT>
                    <a:lnB>
                      <a:noFill/>
                    </a:lnB>
                    <a:solidFill>
                      <a:schemeClr val="bg2"/>
                    </a:solidFill>
                  </a:tcPr>
                </a:tc>
                <a:tc>
                  <a:txBody>
                    <a:bodyPr/>
                    <a:lstStyle/>
                    <a:p>
                      <a:r>
                        <a:rPr lang="en-US" sz="900"/>
                        <a:t>5.25 ± 0.09</a:t>
                      </a:r>
                    </a:p>
                  </a:txBody>
                  <a:tcPr marL="15712" marR="15712" marT="7856" marB="7856" anchor="ctr">
                    <a:lnL>
                      <a:noFill/>
                    </a:lnL>
                    <a:lnR>
                      <a:noFill/>
                    </a:lnR>
                    <a:lnT>
                      <a:noFill/>
                    </a:lnT>
                    <a:lnB>
                      <a:noFill/>
                    </a:lnB>
                    <a:solidFill>
                      <a:schemeClr val="bg2"/>
                    </a:solidFill>
                  </a:tcPr>
                </a:tc>
                <a:tc>
                  <a:txBody>
                    <a:bodyPr/>
                    <a:lstStyle/>
                    <a:p>
                      <a:r>
                        <a:rPr lang="en-US" sz="900"/>
                        <a:t>3.45 ± 0.09</a:t>
                      </a:r>
                    </a:p>
                  </a:txBody>
                  <a:tcPr marL="15712" marR="15712" marT="7856" marB="7856" anchor="ctr">
                    <a:lnL>
                      <a:noFill/>
                    </a:lnL>
                    <a:lnR>
                      <a:noFill/>
                    </a:lnR>
                    <a:lnT>
                      <a:noFill/>
                    </a:lnT>
                    <a:lnB>
                      <a:noFill/>
                    </a:lnB>
                    <a:solidFill>
                      <a:schemeClr val="bg2"/>
                    </a:solidFill>
                  </a:tcPr>
                </a:tc>
                <a:tc>
                  <a:txBody>
                    <a:bodyPr/>
                    <a:lstStyle/>
                    <a:p>
                      <a:r>
                        <a:rPr lang="en-US" sz="900"/>
                        <a:t>5.31 ± 0.24</a:t>
                      </a:r>
                    </a:p>
                  </a:txBody>
                  <a:tcPr marL="15712" marR="15712" marT="7856" marB="7856" anchor="ctr">
                    <a:lnL>
                      <a:noFill/>
                    </a:lnL>
                    <a:lnR>
                      <a:noFill/>
                    </a:lnR>
                    <a:lnT>
                      <a:noFill/>
                    </a:lnT>
                    <a:lnB>
                      <a:noFill/>
                    </a:lnB>
                    <a:solidFill>
                      <a:schemeClr val="bg2"/>
                    </a:solidFill>
                  </a:tcPr>
                </a:tc>
                <a:tc>
                  <a:txBody>
                    <a:bodyPr/>
                    <a:lstStyle/>
                    <a:p>
                      <a:r>
                        <a:rPr lang="en-US" sz="900"/>
                        <a:t>0.85 ± 0.01</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187848958"/>
                  </a:ext>
                </a:extLst>
              </a:tr>
              <a:tr h="382328">
                <a:tc>
                  <a:txBody>
                    <a:bodyPr/>
                    <a:lstStyle/>
                    <a:p>
                      <a:r>
                        <a:rPr lang="en-US" sz="900" b="1" dirty="0"/>
                        <a:t>Lower Bound</a:t>
                      </a:r>
                      <a:r>
                        <a:rPr lang="en-US" sz="900" dirty="0"/>
                        <a:t> (naïve finetune)</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Sequential fine-tuning</a:t>
                      </a:r>
                      <a:r>
                        <a:rPr lang="en-US" sz="900" dirty="0"/>
                        <a:t> without protection → severe catastrophic forgetting</a:t>
                      </a:r>
                    </a:p>
                  </a:txBody>
                  <a:tcPr marL="15712" marR="15712" marT="7856" marB="7856" anchor="ctr">
                    <a:lnL>
                      <a:noFill/>
                    </a:lnL>
                    <a:lnR>
                      <a:noFill/>
                    </a:lnR>
                    <a:lnT>
                      <a:noFill/>
                    </a:lnT>
                    <a:lnB>
                      <a:noFill/>
                    </a:lnB>
                    <a:solidFill>
                      <a:schemeClr val="bg2"/>
                    </a:solidFill>
                  </a:tcPr>
                </a:tc>
                <a:tc>
                  <a:txBody>
                    <a:bodyPr/>
                    <a:lstStyle/>
                    <a:p>
                      <a:r>
                        <a:rPr lang="en-US" sz="900"/>
                        <a:t>8.73 ± 0.79</a:t>
                      </a:r>
                    </a:p>
                  </a:txBody>
                  <a:tcPr marL="15712" marR="15712" marT="7856" marB="7856" anchor="ctr">
                    <a:lnL>
                      <a:noFill/>
                    </a:lnL>
                    <a:lnR>
                      <a:noFill/>
                    </a:lnR>
                    <a:lnT>
                      <a:noFill/>
                    </a:lnT>
                    <a:lnB>
                      <a:noFill/>
                    </a:lnB>
                    <a:solidFill>
                      <a:schemeClr val="bg2"/>
                    </a:solidFill>
                  </a:tcPr>
                </a:tc>
                <a:tc>
                  <a:txBody>
                    <a:bodyPr/>
                    <a:lstStyle/>
                    <a:p>
                      <a:r>
                        <a:rPr lang="en-US" sz="900"/>
                        <a:t>6.54 ± 0.27</a:t>
                      </a:r>
                    </a:p>
                  </a:txBody>
                  <a:tcPr marL="15712" marR="15712" marT="7856" marB="7856" anchor="ctr">
                    <a:lnL>
                      <a:noFill/>
                    </a:lnL>
                    <a:lnR>
                      <a:noFill/>
                    </a:lnR>
                    <a:lnT>
                      <a:noFill/>
                    </a:lnT>
                    <a:lnB>
                      <a:noFill/>
                    </a:lnB>
                    <a:solidFill>
                      <a:schemeClr val="bg2"/>
                    </a:solidFill>
                  </a:tcPr>
                </a:tc>
                <a:tc>
                  <a:txBody>
                    <a:bodyPr/>
                    <a:lstStyle/>
                    <a:p>
                      <a:r>
                        <a:rPr lang="en-US" sz="900"/>
                        <a:t>9.46 ± 0.49</a:t>
                      </a:r>
                    </a:p>
                  </a:txBody>
                  <a:tcPr marL="15712" marR="15712" marT="7856" marB="7856" anchor="ctr">
                    <a:lnL>
                      <a:noFill/>
                    </a:lnL>
                    <a:lnR>
                      <a:noFill/>
                    </a:lnR>
                    <a:lnT>
                      <a:noFill/>
                    </a:lnT>
                    <a:lnB>
                      <a:noFill/>
                    </a:lnB>
                    <a:solidFill>
                      <a:schemeClr val="bg2"/>
                    </a:solidFill>
                  </a:tcPr>
                </a:tc>
                <a:tc>
                  <a:txBody>
                    <a:bodyPr/>
                    <a:lstStyle/>
                    <a:p>
                      <a:r>
                        <a:rPr lang="en-US" sz="900"/>
                        <a:t>0.69 ± 0.02</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325536935"/>
                  </a:ext>
                </a:extLst>
              </a:tr>
              <a:tr h="434701">
                <a:tc>
                  <a:txBody>
                    <a:bodyPr/>
                    <a:lstStyle/>
                    <a:p>
                      <a:r>
                        <a:rPr lang="en-US" sz="900"/>
                        <a:t>EWC [25]</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Regularization</a:t>
                      </a:r>
                      <a:r>
                        <a:rPr lang="en-US" sz="900" dirty="0"/>
                        <a:t> – penalizes changes to important weights (Elastic Weight Consolidation)</a:t>
                      </a:r>
                    </a:p>
                  </a:txBody>
                  <a:tcPr marL="15712" marR="15712" marT="7856" marB="7856" anchor="ctr">
                    <a:lnL>
                      <a:noFill/>
                    </a:lnL>
                    <a:lnR>
                      <a:noFill/>
                    </a:lnR>
                    <a:lnT>
                      <a:noFill/>
                    </a:lnT>
                    <a:lnB>
                      <a:noFill/>
                    </a:lnB>
                    <a:solidFill>
                      <a:schemeClr val="bg2"/>
                    </a:solidFill>
                  </a:tcPr>
                </a:tc>
                <a:tc>
                  <a:txBody>
                    <a:bodyPr/>
                    <a:lstStyle/>
                    <a:p>
                      <a:r>
                        <a:rPr lang="en-US" sz="900" dirty="0"/>
                        <a:t>6.88 ± 0.89</a:t>
                      </a:r>
                    </a:p>
                  </a:txBody>
                  <a:tcPr marL="15712" marR="15712" marT="7856" marB="7856" anchor="ctr">
                    <a:lnL>
                      <a:noFill/>
                    </a:lnL>
                    <a:lnR>
                      <a:noFill/>
                    </a:lnR>
                    <a:lnT>
                      <a:noFill/>
                    </a:lnT>
                    <a:lnB>
                      <a:noFill/>
                    </a:lnB>
                    <a:solidFill>
                      <a:schemeClr val="bg2"/>
                    </a:solidFill>
                  </a:tcPr>
                </a:tc>
                <a:tc>
                  <a:txBody>
                    <a:bodyPr/>
                    <a:lstStyle/>
                    <a:p>
                      <a:r>
                        <a:rPr lang="en-US" sz="900" dirty="0"/>
                        <a:t>4.51 ± 0.33</a:t>
                      </a:r>
                    </a:p>
                  </a:txBody>
                  <a:tcPr marL="15712" marR="15712" marT="7856" marB="7856" anchor="ctr">
                    <a:lnL>
                      <a:noFill/>
                    </a:lnL>
                    <a:lnR>
                      <a:noFill/>
                    </a:lnR>
                    <a:lnT>
                      <a:noFill/>
                    </a:lnT>
                    <a:lnB>
                      <a:noFill/>
                    </a:lnB>
                    <a:solidFill>
                      <a:schemeClr val="bg2"/>
                    </a:solidFill>
                  </a:tcPr>
                </a:tc>
                <a:tc>
                  <a:txBody>
                    <a:bodyPr/>
                    <a:lstStyle/>
                    <a:p>
                      <a:r>
                        <a:rPr lang="en-US" sz="900"/>
                        <a:t>7.02 ± 0.86</a:t>
                      </a:r>
                    </a:p>
                  </a:txBody>
                  <a:tcPr marL="15712" marR="15712" marT="7856" marB="7856" anchor="ctr">
                    <a:lnL>
                      <a:noFill/>
                    </a:lnL>
                    <a:lnR>
                      <a:noFill/>
                    </a:lnR>
                    <a:lnT>
                      <a:noFill/>
                    </a:lnT>
                    <a:lnB>
                      <a:noFill/>
                    </a:lnB>
                    <a:solidFill>
                      <a:schemeClr val="bg2"/>
                    </a:solidFill>
                  </a:tcPr>
                </a:tc>
                <a:tc>
                  <a:txBody>
                    <a:bodyPr/>
                    <a:lstStyle/>
                    <a:p>
                      <a:r>
                        <a:rPr lang="en-US" sz="900"/>
                        <a:t>0.76 ± 0.04</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3631046859"/>
                  </a:ext>
                </a:extLst>
              </a:tr>
              <a:tr h="434701">
                <a:tc>
                  <a:txBody>
                    <a:bodyPr/>
                    <a:lstStyle/>
                    <a:p>
                      <a:r>
                        <a:rPr lang="en-US" sz="900"/>
                        <a:t>ANCL-EWC [23]</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Auxiliary network + EWC</a:t>
                      </a:r>
                      <a:r>
                        <a:rPr lang="en-US" sz="900" dirty="0"/>
                        <a:t> – adds small side net to balance stability vs. plasticity</a:t>
                      </a:r>
                    </a:p>
                  </a:txBody>
                  <a:tcPr marL="15712" marR="15712" marT="7856" marB="7856" anchor="ctr">
                    <a:lnL>
                      <a:noFill/>
                    </a:lnL>
                    <a:lnR>
                      <a:noFill/>
                    </a:lnR>
                    <a:lnT>
                      <a:noFill/>
                    </a:lnT>
                    <a:lnB>
                      <a:noFill/>
                    </a:lnB>
                    <a:solidFill>
                      <a:schemeClr val="bg2"/>
                    </a:solidFill>
                  </a:tcPr>
                </a:tc>
                <a:tc>
                  <a:txBody>
                    <a:bodyPr/>
                    <a:lstStyle/>
                    <a:p>
                      <a:r>
                        <a:rPr lang="en-US" sz="900" dirty="0"/>
                        <a:t>6.87 ± 0.36</a:t>
                      </a:r>
                    </a:p>
                  </a:txBody>
                  <a:tcPr marL="15712" marR="15712" marT="7856" marB="7856" anchor="ctr">
                    <a:lnL>
                      <a:noFill/>
                    </a:lnL>
                    <a:lnR>
                      <a:noFill/>
                    </a:lnR>
                    <a:lnT>
                      <a:noFill/>
                    </a:lnT>
                    <a:lnB>
                      <a:noFill/>
                    </a:lnB>
                    <a:solidFill>
                      <a:schemeClr val="bg2"/>
                    </a:solidFill>
                  </a:tcPr>
                </a:tc>
                <a:tc>
                  <a:txBody>
                    <a:bodyPr/>
                    <a:lstStyle/>
                    <a:p>
                      <a:r>
                        <a:rPr lang="en-US" sz="900"/>
                        <a:t>4.39 ± 0.08</a:t>
                      </a:r>
                    </a:p>
                  </a:txBody>
                  <a:tcPr marL="15712" marR="15712" marT="7856" marB="7856" anchor="ctr">
                    <a:lnL>
                      <a:noFill/>
                    </a:lnL>
                    <a:lnR>
                      <a:noFill/>
                    </a:lnR>
                    <a:lnT>
                      <a:noFill/>
                    </a:lnT>
                    <a:lnB>
                      <a:noFill/>
                    </a:lnB>
                    <a:solidFill>
                      <a:schemeClr val="bg2"/>
                    </a:solidFill>
                  </a:tcPr>
                </a:tc>
                <a:tc>
                  <a:txBody>
                    <a:bodyPr/>
                    <a:lstStyle/>
                    <a:p>
                      <a:r>
                        <a:rPr lang="en-US" sz="900"/>
                        <a:t>6.97 ± 0.36</a:t>
                      </a:r>
                    </a:p>
                  </a:txBody>
                  <a:tcPr marL="15712" marR="15712" marT="7856" marB="7856" anchor="ctr">
                    <a:lnL>
                      <a:noFill/>
                    </a:lnL>
                    <a:lnR>
                      <a:noFill/>
                    </a:lnR>
                    <a:lnT>
                      <a:noFill/>
                    </a:lnT>
                    <a:lnB>
                      <a:noFill/>
                    </a:lnB>
                    <a:solidFill>
                      <a:schemeClr val="bg2"/>
                    </a:solidFill>
                  </a:tcPr>
                </a:tc>
                <a:tc>
                  <a:txBody>
                    <a:bodyPr/>
                    <a:lstStyle/>
                    <a:p>
                      <a:r>
                        <a:rPr lang="en-US" sz="900"/>
                        <a:t>0.77 ± 0.02</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639272003"/>
                  </a:ext>
                </a:extLst>
              </a:tr>
              <a:tr h="382328">
                <a:tc>
                  <a:txBody>
                    <a:bodyPr/>
                    <a:lstStyle/>
                    <a:p>
                      <a:r>
                        <a:rPr lang="en-US" sz="900"/>
                        <a:t>LwF [29]</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Distillation</a:t>
                      </a:r>
                      <a:r>
                        <a:rPr lang="en-US" sz="900" dirty="0"/>
                        <a:t> – “Learning without Forgetting,” matches outputs of old model</a:t>
                      </a:r>
                    </a:p>
                  </a:txBody>
                  <a:tcPr marL="15712" marR="15712" marT="7856" marB="7856" anchor="ctr">
                    <a:lnL>
                      <a:noFill/>
                    </a:lnL>
                    <a:lnR>
                      <a:noFill/>
                    </a:lnR>
                    <a:lnT>
                      <a:noFill/>
                    </a:lnT>
                    <a:lnB>
                      <a:noFill/>
                    </a:lnB>
                    <a:solidFill>
                      <a:schemeClr val="bg2"/>
                    </a:solidFill>
                  </a:tcPr>
                </a:tc>
                <a:tc>
                  <a:txBody>
                    <a:bodyPr/>
                    <a:lstStyle/>
                    <a:p>
                      <a:r>
                        <a:rPr lang="en-US" sz="900"/>
                        <a:t>6.59 ± 0.14</a:t>
                      </a:r>
                    </a:p>
                  </a:txBody>
                  <a:tcPr marL="15712" marR="15712" marT="7856" marB="7856" anchor="ctr">
                    <a:lnL>
                      <a:noFill/>
                    </a:lnL>
                    <a:lnR>
                      <a:noFill/>
                    </a:lnR>
                    <a:lnT>
                      <a:noFill/>
                    </a:lnT>
                    <a:lnB>
                      <a:noFill/>
                    </a:lnB>
                    <a:solidFill>
                      <a:schemeClr val="bg2"/>
                    </a:solidFill>
                  </a:tcPr>
                </a:tc>
                <a:tc>
                  <a:txBody>
                    <a:bodyPr/>
                    <a:lstStyle/>
                    <a:p>
                      <a:r>
                        <a:rPr lang="en-US" sz="900"/>
                        <a:t>4.38 ± 0.10</a:t>
                      </a:r>
                    </a:p>
                  </a:txBody>
                  <a:tcPr marL="15712" marR="15712" marT="7856" marB="7856" anchor="ctr">
                    <a:lnL>
                      <a:noFill/>
                    </a:lnL>
                    <a:lnR>
                      <a:noFill/>
                    </a:lnR>
                    <a:lnT>
                      <a:noFill/>
                    </a:lnT>
                    <a:lnB>
                      <a:noFill/>
                    </a:lnB>
                    <a:solidFill>
                      <a:schemeClr val="bg2"/>
                    </a:solidFill>
                  </a:tcPr>
                </a:tc>
                <a:tc>
                  <a:txBody>
                    <a:bodyPr/>
                    <a:lstStyle/>
                    <a:p>
                      <a:r>
                        <a:rPr lang="en-US" sz="900"/>
                        <a:t>6.30 ± 0.67</a:t>
                      </a:r>
                    </a:p>
                  </a:txBody>
                  <a:tcPr marL="15712" marR="15712" marT="7856" marB="7856" anchor="ctr">
                    <a:lnL>
                      <a:noFill/>
                    </a:lnL>
                    <a:lnR>
                      <a:noFill/>
                    </a:lnR>
                    <a:lnT>
                      <a:noFill/>
                    </a:lnT>
                    <a:lnB>
                      <a:noFill/>
                    </a:lnB>
                    <a:solidFill>
                      <a:schemeClr val="bg2"/>
                    </a:solidFill>
                  </a:tcPr>
                </a:tc>
                <a:tc>
                  <a:txBody>
                    <a:bodyPr/>
                    <a:lstStyle/>
                    <a:p>
                      <a:r>
                        <a:rPr lang="en-US" sz="900"/>
                        <a:t>0.78 ± 0.02</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257272"/>
                  </a:ext>
                </a:extLst>
              </a:tr>
              <a:tr h="329954">
                <a:tc>
                  <a:txBody>
                    <a:bodyPr/>
                    <a:lstStyle/>
                    <a:p>
                      <a:r>
                        <a:rPr lang="en-US" sz="900"/>
                        <a:t>ANCL-LwF [23]</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a:t>Auxiliary network + Distillation</a:t>
                      </a:r>
                      <a:r>
                        <a:rPr lang="en-US" sz="900"/>
                        <a:t> – improves LwF with extra side net</a:t>
                      </a:r>
                    </a:p>
                  </a:txBody>
                  <a:tcPr marL="15712" marR="15712" marT="7856" marB="7856" anchor="ctr">
                    <a:lnL>
                      <a:noFill/>
                    </a:lnL>
                    <a:lnR>
                      <a:noFill/>
                    </a:lnR>
                    <a:lnT>
                      <a:noFill/>
                    </a:lnT>
                    <a:lnB>
                      <a:noFill/>
                    </a:lnB>
                    <a:solidFill>
                      <a:schemeClr val="bg2"/>
                    </a:solidFill>
                  </a:tcPr>
                </a:tc>
                <a:tc>
                  <a:txBody>
                    <a:bodyPr/>
                    <a:lstStyle/>
                    <a:p>
                      <a:r>
                        <a:rPr lang="en-US" sz="900"/>
                        <a:t>6.37 ± 0.28</a:t>
                      </a:r>
                    </a:p>
                  </a:txBody>
                  <a:tcPr marL="15712" marR="15712" marT="7856" marB="7856" anchor="ctr">
                    <a:lnL>
                      <a:noFill/>
                    </a:lnL>
                    <a:lnR>
                      <a:noFill/>
                    </a:lnR>
                    <a:lnT>
                      <a:noFill/>
                    </a:lnT>
                    <a:lnB>
                      <a:noFill/>
                    </a:lnB>
                    <a:solidFill>
                      <a:schemeClr val="bg2"/>
                    </a:solidFill>
                  </a:tcPr>
                </a:tc>
                <a:tc>
                  <a:txBody>
                    <a:bodyPr/>
                    <a:lstStyle/>
                    <a:p>
                      <a:r>
                        <a:rPr lang="en-US" sz="900" dirty="0"/>
                        <a:t>4.13 ± 0.13</a:t>
                      </a:r>
                    </a:p>
                  </a:txBody>
                  <a:tcPr marL="15712" marR="15712" marT="7856" marB="7856" anchor="ctr">
                    <a:lnL>
                      <a:noFill/>
                    </a:lnL>
                    <a:lnR>
                      <a:noFill/>
                    </a:lnR>
                    <a:lnT>
                      <a:noFill/>
                    </a:lnT>
                    <a:lnB>
                      <a:noFill/>
                    </a:lnB>
                    <a:solidFill>
                      <a:schemeClr val="bg2"/>
                    </a:solidFill>
                  </a:tcPr>
                </a:tc>
                <a:tc>
                  <a:txBody>
                    <a:bodyPr/>
                    <a:lstStyle/>
                    <a:p>
                      <a:r>
                        <a:rPr lang="en-US" sz="900"/>
                        <a:t>6.12 ± 0.25</a:t>
                      </a:r>
                    </a:p>
                  </a:txBody>
                  <a:tcPr marL="15712" marR="15712" marT="7856" marB="7856" anchor="ctr">
                    <a:lnL>
                      <a:noFill/>
                    </a:lnL>
                    <a:lnR>
                      <a:noFill/>
                    </a:lnR>
                    <a:lnT>
                      <a:noFill/>
                    </a:lnT>
                    <a:lnB>
                      <a:noFill/>
                    </a:lnB>
                    <a:solidFill>
                      <a:schemeClr val="bg2"/>
                    </a:solidFill>
                  </a:tcPr>
                </a:tc>
                <a:tc>
                  <a:txBody>
                    <a:bodyPr/>
                    <a:lstStyle/>
                    <a:p>
                      <a:r>
                        <a:rPr lang="en-US" sz="900"/>
                        <a:t>0.80 ± 0.01</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4131805179"/>
                  </a:ext>
                </a:extLst>
              </a:tr>
              <a:tr h="487075">
                <a:tc>
                  <a:txBody>
                    <a:bodyPr/>
                    <a:lstStyle/>
                    <a:p>
                      <a:r>
                        <a:rPr lang="en-US" sz="900"/>
                        <a:t>LAE-online [14]</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Low-rank Adapter, online</a:t>
                      </a:r>
                      <a:r>
                        <a:rPr lang="en-US" sz="900" dirty="0"/>
                        <a:t> – parameter-efficient fine-tuning (adapters updated per task)</a:t>
                      </a:r>
                    </a:p>
                  </a:txBody>
                  <a:tcPr marL="15712" marR="15712" marT="7856" marB="7856" anchor="ctr">
                    <a:lnL>
                      <a:noFill/>
                    </a:lnL>
                    <a:lnR>
                      <a:noFill/>
                    </a:lnR>
                    <a:lnT>
                      <a:noFill/>
                    </a:lnT>
                    <a:lnB>
                      <a:noFill/>
                    </a:lnB>
                    <a:solidFill>
                      <a:schemeClr val="bg2"/>
                    </a:solidFill>
                  </a:tcPr>
                </a:tc>
                <a:tc>
                  <a:txBody>
                    <a:bodyPr/>
                    <a:lstStyle/>
                    <a:p>
                      <a:r>
                        <a:rPr lang="en-US" sz="900"/>
                        <a:t>6.97 ± 0.56</a:t>
                      </a:r>
                    </a:p>
                  </a:txBody>
                  <a:tcPr marL="15712" marR="15712" marT="7856" marB="7856" anchor="ctr">
                    <a:lnL>
                      <a:noFill/>
                    </a:lnL>
                    <a:lnR>
                      <a:noFill/>
                    </a:lnR>
                    <a:lnT>
                      <a:noFill/>
                    </a:lnT>
                    <a:lnB>
                      <a:noFill/>
                    </a:lnB>
                    <a:solidFill>
                      <a:schemeClr val="bg2"/>
                    </a:solidFill>
                  </a:tcPr>
                </a:tc>
                <a:tc>
                  <a:txBody>
                    <a:bodyPr/>
                    <a:lstStyle/>
                    <a:p>
                      <a:r>
                        <a:rPr lang="en-US" sz="900"/>
                        <a:t>4.70 ± 0.38</a:t>
                      </a:r>
                    </a:p>
                  </a:txBody>
                  <a:tcPr marL="15712" marR="15712" marT="7856" marB="7856" anchor="ctr">
                    <a:lnL>
                      <a:noFill/>
                    </a:lnL>
                    <a:lnR>
                      <a:noFill/>
                    </a:lnR>
                    <a:lnT>
                      <a:noFill/>
                    </a:lnT>
                    <a:lnB>
                      <a:noFill/>
                    </a:lnB>
                    <a:solidFill>
                      <a:schemeClr val="bg2"/>
                    </a:solidFill>
                  </a:tcPr>
                </a:tc>
                <a:tc>
                  <a:txBody>
                    <a:bodyPr/>
                    <a:lstStyle/>
                    <a:p>
                      <a:r>
                        <a:rPr lang="en-US" sz="900" dirty="0"/>
                        <a:t>7.13 ± 0.56</a:t>
                      </a:r>
                    </a:p>
                  </a:txBody>
                  <a:tcPr marL="15712" marR="15712" marT="7856" marB="7856" anchor="ctr">
                    <a:lnL>
                      <a:noFill/>
                    </a:lnL>
                    <a:lnR>
                      <a:noFill/>
                    </a:lnR>
                    <a:lnT>
                      <a:noFill/>
                    </a:lnT>
                    <a:lnB>
                      <a:noFill/>
                    </a:lnB>
                    <a:solidFill>
                      <a:schemeClr val="bg2"/>
                    </a:solidFill>
                  </a:tcPr>
                </a:tc>
                <a:tc>
                  <a:txBody>
                    <a:bodyPr/>
                    <a:lstStyle/>
                    <a:p>
                      <a:r>
                        <a:rPr lang="en-US" sz="900"/>
                        <a:t>0.78 ± 0.03</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80906431"/>
                  </a:ext>
                </a:extLst>
              </a:tr>
              <a:tr h="434701">
                <a:tc>
                  <a:txBody>
                    <a:bodyPr/>
                    <a:lstStyle/>
                    <a:p>
                      <a:r>
                        <a:rPr lang="en-US" sz="900"/>
                        <a:t>LAE-offline [14]</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dirty="0"/>
                        <a:t>Low-rank Adapter, offline</a:t>
                      </a:r>
                      <a:r>
                        <a:rPr lang="en-US" sz="900" dirty="0"/>
                        <a:t> – stores adapters for later use, but fails in regression</a:t>
                      </a:r>
                    </a:p>
                  </a:txBody>
                  <a:tcPr marL="15712" marR="15712" marT="7856" marB="7856" anchor="ctr">
                    <a:lnL>
                      <a:noFill/>
                    </a:lnL>
                    <a:lnR>
                      <a:noFill/>
                    </a:lnR>
                    <a:lnT>
                      <a:noFill/>
                    </a:lnT>
                    <a:lnB>
                      <a:noFill/>
                    </a:lnB>
                    <a:solidFill>
                      <a:schemeClr val="bg2"/>
                    </a:solidFill>
                  </a:tcPr>
                </a:tc>
                <a:tc>
                  <a:txBody>
                    <a:bodyPr/>
                    <a:lstStyle/>
                    <a:p>
                      <a:r>
                        <a:rPr lang="en-US" sz="900"/>
                        <a:t>12.06 ± 0.86</a:t>
                      </a:r>
                    </a:p>
                  </a:txBody>
                  <a:tcPr marL="15712" marR="15712" marT="7856" marB="7856" anchor="ctr">
                    <a:lnL>
                      <a:noFill/>
                    </a:lnL>
                    <a:lnR>
                      <a:noFill/>
                    </a:lnR>
                    <a:lnT>
                      <a:noFill/>
                    </a:lnT>
                    <a:lnB>
                      <a:noFill/>
                    </a:lnB>
                    <a:solidFill>
                      <a:schemeClr val="bg2"/>
                    </a:solidFill>
                  </a:tcPr>
                </a:tc>
                <a:tc>
                  <a:txBody>
                    <a:bodyPr/>
                    <a:lstStyle/>
                    <a:p>
                      <a:r>
                        <a:rPr lang="en-US" sz="900"/>
                        <a:t>7.94 ± 0.35</a:t>
                      </a:r>
                    </a:p>
                  </a:txBody>
                  <a:tcPr marL="15712" marR="15712" marT="7856" marB="7856" anchor="ctr">
                    <a:lnL>
                      <a:noFill/>
                    </a:lnL>
                    <a:lnR>
                      <a:noFill/>
                    </a:lnR>
                    <a:lnT>
                      <a:noFill/>
                    </a:lnT>
                    <a:lnB>
                      <a:noFill/>
                    </a:lnB>
                    <a:solidFill>
                      <a:schemeClr val="bg2"/>
                    </a:solidFill>
                  </a:tcPr>
                </a:tc>
                <a:tc>
                  <a:txBody>
                    <a:bodyPr/>
                    <a:lstStyle/>
                    <a:p>
                      <a:r>
                        <a:rPr lang="en-US" sz="900" dirty="0"/>
                        <a:t>12.36 ± 0.96</a:t>
                      </a:r>
                    </a:p>
                  </a:txBody>
                  <a:tcPr marL="15712" marR="15712" marT="7856" marB="7856" anchor="ctr">
                    <a:lnL>
                      <a:noFill/>
                    </a:lnL>
                    <a:lnR>
                      <a:noFill/>
                    </a:lnR>
                    <a:lnT>
                      <a:noFill/>
                    </a:lnT>
                    <a:lnB>
                      <a:noFill/>
                    </a:lnB>
                    <a:solidFill>
                      <a:schemeClr val="bg2"/>
                    </a:solidFill>
                  </a:tcPr>
                </a:tc>
                <a:tc>
                  <a:txBody>
                    <a:bodyPr/>
                    <a:lstStyle/>
                    <a:p>
                      <a:r>
                        <a:rPr lang="en-US" sz="900"/>
                        <a:t>0.59 ± 0.04</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284506888"/>
                  </a:ext>
                </a:extLst>
              </a:tr>
              <a:tr h="434701">
                <a:tc>
                  <a:txBody>
                    <a:bodyPr/>
                    <a:lstStyle/>
                    <a:p>
                      <a:r>
                        <a:rPr lang="en-US" sz="900"/>
                        <a:t>LAE-ensemble [14]</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a:t>Adapter ensemble</a:t>
                      </a:r>
                      <a:r>
                        <a:rPr lang="en-US" sz="900"/>
                        <a:t> – combines multiple adapters → heavy, poor for rPPG regression</a:t>
                      </a:r>
                    </a:p>
                  </a:txBody>
                  <a:tcPr marL="15712" marR="15712" marT="7856" marB="7856" anchor="ctr">
                    <a:lnL>
                      <a:noFill/>
                    </a:lnL>
                    <a:lnR>
                      <a:noFill/>
                    </a:lnR>
                    <a:lnT>
                      <a:noFill/>
                    </a:lnT>
                    <a:lnB>
                      <a:noFill/>
                    </a:lnB>
                    <a:solidFill>
                      <a:schemeClr val="bg2"/>
                    </a:solidFill>
                  </a:tcPr>
                </a:tc>
                <a:tc>
                  <a:txBody>
                    <a:bodyPr/>
                    <a:lstStyle/>
                    <a:p>
                      <a:r>
                        <a:rPr lang="en-US" sz="900" dirty="0"/>
                        <a:t>12.37 ± 0.42</a:t>
                      </a:r>
                    </a:p>
                  </a:txBody>
                  <a:tcPr marL="15712" marR="15712" marT="7856" marB="7856" anchor="ctr">
                    <a:lnL>
                      <a:noFill/>
                    </a:lnL>
                    <a:lnR>
                      <a:noFill/>
                    </a:lnR>
                    <a:lnT>
                      <a:noFill/>
                    </a:lnT>
                    <a:lnB>
                      <a:noFill/>
                    </a:lnB>
                    <a:solidFill>
                      <a:schemeClr val="bg2"/>
                    </a:solidFill>
                  </a:tcPr>
                </a:tc>
                <a:tc>
                  <a:txBody>
                    <a:bodyPr/>
                    <a:lstStyle/>
                    <a:p>
                      <a:r>
                        <a:rPr lang="en-US" sz="900"/>
                        <a:t>8.07 ± 0.24</a:t>
                      </a:r>
                    </a:p>
                  </a:txBody>
                  <a:tcPr marL="15712" marR="15712" marT="7856" marB="7856" anchor="ctr">
                    <a:lnL>
                      <a:noFill/>
                    </a:lnL>
                    <a:lnR>
                      <a:noFill/>
                    </a:lnR>
                    <a:lnT>
                      <a:noFill/>
                    </a:lnT>
                    <a:lnB>
                      <a:noFill/>
                    </a:lnB>
                    <a:solidFill>
                      <a:schemeClr val="bg2"/>
                    </a:solidFill>
                  </a:tcPr>
                </a:tc>
                <a:tc>
                  <a:txBody>
                    <a:bodyPr/>
                    <a:lstStyle/>
                    <a:p>
                      <a:r>
                        <a:rPr lang="en-US" sz="900" dirty="0"/>
                        <a:t>12.61 ± 0.51</a:t>
                      </a:r>
                    </a:p>
                  </a:txBody>
                  <a:tcPr marL="15712" marR="15712" marT="7856" marB="7856" anchor="ctr">
                    <a:lnL>
                      <a:noFill/>
                    </a:lnL>
                    <a:lnR>
                      <a:noFill/>
                    </a:lnR>
                    <a:lnT>
                      <a:noFill/>
                    </a:lnT>
                    <a:lnB>
                      <a:noFill/>
                    </a:lnB>
                    <a:solidFill>
                      <a:schemeClr val="bg2"/>
                    </a:solidFill>
                  </a:tcPr>
                </a:tc>
                <a:tc>
                  <a:txBody>
                    <a:bodyPr/>
                    <a:lstStyle/>
                    <a:p>
                      <a:r>
                        <a:rPr lang="en-US" sz="900" dirty="0"/>
                        <a:t>0.55 ± 0.01</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858863599"/>
                  </a:ext>
                </a:extLst>
              </a:tr>
              <a:tr h="434701">
                <a:tc>
                  <a:txBody>
                    <a:bodyPr/>
                    <a:lstStyle/>
                    <a:p>
                      <a:r>
                        <a:rPr lang="en-US" sz="900"/>
                        <a:t>S-Prompts [52]</a:t>
                      </a:r>
                    </a:p>
                  </a:txBody>
                  <a:tcPr marL="15712" marR="15712" marT="7856" marB="7856" anchor="ctr">
                    <a:lnL w="12700" cap="flat" cmpd="sng" algn="ctr">
                      <a:solidFill>
                        <a:schemeClr val="tx1"/>
                      </a:solidFill>
                      <a:prstDash val="solid"/>
                      <a:round/>
                      <a:headEnd type="none" w="med" len="med"/>
                      <a:tailEnd type="none" w="med" len="med"/>
                    </a:lnL>
                    <a:lnR>
                      <a:noFill/>
                    </a:lnR>
                    <a:lnT>
                      <a:noFill/>
                    </a:lnT>
                    <a:lnB>
                      <a:noFill/>
                    </a:lnB>
                    <a:solidFill>
                      <a:schemeClr val="bg2"/>
                    </a:solidFill>
                  </a:tcPr>
                </a:tc>
                <a:tc>
                  <a:txBody>
                    <a:bodyPr/>
                    <a:lstStyle/>
                    <a:p>
                      <a:r>
                        <a:rPr lang="en-US" sz="900" b="1"/>
                        <a:t>Soft prompts / adapter pool</a:t>
                      </a:r>
                      <a:r>
                        <a:rPr lang="en-US" sz="900"/>
                        <a:t> – lightweight prompts for each task, no rehearsal needed</a:t>
                      </a:r>
                    </a:p>
                  </a:txBody>
                  <a:tcPr marL="15712" marR="15712" marT="7856" marB="7856" anchor="ctr">
                    <a:lnL>
                      <a:noFill/>
                    </a:lnL>
                    <a:lnR>
                      <a:noFill/>
                    </a:lnR>
                    <a:lnT>
                      <a:noFill/>
                    </a:lnT>
                    <a:lnB>
                      <a:noFill/>
                    </a:lnB>
                    <a:solidFill>
                      <a:schemeClr val="bg2"/>
                    </a:solidFill>
                  </a:tcPr>
                </a:tc>
                <a:tc>
                  <a:txBody>
                    <a:bodyPr/>
                    <a:lstStyle/>
                    <a:p>
                      <a:r>
                        <a:rPr lang="en-US" sz="900"/>
                        <a:t>5.77 ± 0.18</a:t>
                      </a:r>
                    </a:p>
                  </a:txBody>
                  <a:tcPr marL="15712" marR="15712" marT="7856" marB="7856" anchor="ctr">
                    <a:lnL>
                      <a:noFill/>
                    </a:lnL>
                    <a:lnR>
                      <a:noFill/>
                    </a:lnR>
                    <a:lnT>
                      <a:noFill/>
                    </a:lnT>
                    <a:lnB>
                      <a:noFill/>
                    </a:lnB>
                    <a:solidFill>
                      <a:schemeClr val="bg2"/>
                    </a:solidFill>
                  </a:tcPr>
                </a:tc>
                <a:tc>
                  <a:txBody>
                    <a:bodyPr/>
                    <a:lstStyle/>
                    <a:p>
                      <a:r>
                        <a:rPr lang="en-US" sz="900" dirty="0"/>
                        <a:t>3.85 ± 0.05</a:t>
                      </a:r>
                    </a:p>
                  </a:txBody>
                  <a:tcPr marL="15712" marR="15712" marT="7856" marB="7856" anchor="ctr">
                    <a:lnL>
                      <a:noFill/>
                    </a:lnL>
                    <a:lnR>
                      <a:noFill/>
                    </a:lnR>
                    <a:lnT>
                      <a:noFill/>
                    </a:lnT>
                    <a:lnB>
                      <a:noFill/>
                    </a:lnB>
                    <a:solidFill>
                      <a:schemeClr val="bg2"/>
                    </a:solidFill>
                  </a:tcPr>
                </a:tc>
                <a:tc>
                  <a:txBody>
                    <a:bodyPr/>
                    <a:lstStyle/>
                    <a:p>
                      <a:r>
                        <a:rPr lang="en-US" sz="900"/>
                        <a:t>5.82 ± 0.19</a:t>
                      </a:r>
                    </a:p>
                  </a:txBody>
                  <a:tcPr marL="15712" marR="15712" marT="7856" marB="7856" anchor="ctr">
                    <a:lnL>
                      <a:noFill/>
                    </a:lnL>
                    <a:lnR>
                      <a:noFill/>
                    </a:lnR>
                    <a:lnT>
                      <a:noFill/>
                    </a:lnT>
                    <a:lnB>
                      <a:noFill/>
                    </a:lnB>
                    <a:solidFill>
                      <a:schemeClr val="bg2"/>
                    </a:solidFill>
                  </a:tcPr>
                </a:tc>
                <a:tc>
                  <a:txBody>
                    <a:bodyPr/>
                    <a:lstStyle/>
                    <a:p>
                      <a:r>
                        <a:rPr lang="en-US" sz="900" dirty="0"/>
                        <a:t>0.81 ± 0.01</a:t>
                      </a:r>
                    </a:p>
                  </a:txBody>
                  <a:tcPr marL="15712" marR="15712" marT="7856" marB="7856" anchor="ctr">
                    <a:lnL>
                      <a:noFill/>
                    </a:lnL>
                    <a:lnR w="12700" cap="flat" cmpd="sng" algn="ctr">
                      <a:solidFill>
                        <a:schemeClr val="tx1"/>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4165619092"/>
                  </a:ext>
                </a:extLst>
              </a:tr>
              <a:tr h="487075">
                <a:tc>
                  <a:txBody>
                    <a:bodyPr/>
                    <a:lstStyle/>
                    <a:p>
                      <a:r>
                        <a:rPr lang="en-US" sz="900" b="1"/>
                        <a:t>ADDP (ours)</a:t>
                      </a:r>
                      <a:endParaRPr lang="en-US" sz="900"/>
                    </a:p>
                  </a:txBody>
                  <a:tcPr marL="15712" marR="15712" marT="7856" marB="7856"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900" b="1" dirty="0"/>
                        <a:t>Adapters + Domain Prototypes</a:t>
                      </a:r>
                      <a:r>
                        <a:rPr lang="en-US" sz="900" dirty="0"/>
                        <a:t> – rehearsal-free, style/noise prototypes + inference map</a:t>
                      </a:r>
                    </a:p>
                  </a:txBody>
                  <a:tcPr marL="15712" marR="15712" marT="7856" marB="7856"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900" b="1"/>
                        <a:t>5.56 ± 0.04</a:t>
                      </a:r>
                      <a:endParaRPr lang="en-US" sz="900"/>
                    </a:p>
                  </a:txBody>
                  <a:tcPr marL="15712" marR="15712" marT="7856" marB="7856"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900" b="1"/>
                        <a:t>3.70 ± 0.07</a:t>
                      </a:r>
                      <a:endParaRPr lang="en-US" sz="900"/>
                    </a:p>
                  </a:txBody>
                  <a:tcPr marL="15712" marR="15712" marT="7856" marB="7856"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900" b="1" dirty="0"/>
                        <a:t>5.59 ± 0.02</a:t>
                      </a:r>
                      <a:endParaRPr lang="en-US" sz="900" dirty="0"/>
                    </a:p>
                  </a:txBody>
                  <a:tcPr marL="15712" marR="15712" marT="7856" marB="7856"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900" b="1" dirty="0"/>
                        <a:t>0.83 ± 0.01</a:t>
                      </a:r>
                      <a:endParaRPr lang="en-US" sz="900" dirty="0"/>
                    </a:p>
                  </a:txBody>
                  <a:tcPr marL="15712" marR="15712" marT="7856" marB="7856"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238843388"/>
                  </a:ext>
                </a:extLst>
              </a:tr>
            </a:tbl>
          </a:graphicData>
        </a:graphic>
      </p:graphicFrame>
    </p:spTree>
    <p:extLst>
      <p:ext uri="{BB962C8B-B14F-4D97-AF65-F5344CB8AC3E}">
        <p14:creationId xmlns:p14="http://schemas.microsoft.com/office/powerpoint/2010/main" val="52322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10</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1</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6063198"/>
          </a:xfrm>
          <a:prstGeom prst="rect">
            <a:avLst/>
          </a:prstGeom>
          <a:noFill/>
        </p:spPr>
        <p:txBody>
          <a:bodyPr wrap="square">
            <a:spAutoFit/>
          </a:bodyPr>
          <a:lstStyle/>
          <a:p>
            <a:r>
              <a:rPr lang="en-US" sz="1600" b="1" dirty="0">
                <a:latin typeface="Consolas" panose="020B0609020204030204" pitchFamily="49" charset="0"/>
              </a:rPr>
              <a:t>Paper Name: Continual Learning for Remote Physiological Measurement: Minimize Forgetting and </a:t>
            </a:r>
            <a:br>
              <a:rPr lang="en-US" sz="1600" b="1" dirty="0">
                <a:latin typeface="Consolas" panose="020B0609020204030204" pitchFamily="49" charset="0"/>
              </a:rPr>
            </a:br>
            <a:r>
              <a:rPr lang="en-US" sz="1600" b="1" dirty="0">
                <a:latin typeface="Consolas" panose="020B0609020204030204" pitchFamily="49" charset="0"/>
              </a:rPr>
              <a:t>Simplify Inference</a:t>
            </a:r>
          </a:p>
          <a:p>
            <a:r>
              <a:rPr lang="en-US" sz="1600" b="1" dirty="0">
                <a:latin typeface="Consolas" panose="020B0609020204030204" pitchFamily="49" charset="0"/>
              </a:rPr>
              <a:t>Authors: Qian Liang, Yan Chen, and Yang Hu</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Result Table</a:t>
            </a: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r>
              <a:rPr lang="en-US" sz="1200" b="1" dirty="0">
                <a:solidFill>
                  <a:schemeClr val="bg1">
                    <a:lumMod val="65000"/>
                  </a:schemeClr>
                </a:solidFill>
                <a:latin typeface="Consolas" panose="020B0609020204030204" pitchFamily="49" charset="0"/>
              </a:rPr>
              <a:t>Interpretation:</a:t>
            </a:r>
          </a:p>
          <a:p>
            <a:pPr marL="171450" indent="-171450">
              <a:buFont typeface="Arial" panose="020B0604020202020204" pitchFamily="34" charset="0"/>
              <a:buChar char="•"/>
            </a:pPr>
            <a:r>
              <a:rPr lang="en-US" sz="1200" dirty="0">
                <a:solidFill>
                  <a:schemeClr val="tx1">
                    <a:lumMod val="95000"/>
                    <a:lumOff val="5000"/>
                  </a:schemeClr>
                </a:solidFill>
                <a:latin typeface="Consolas" panose="020B0609020204030204" pitchFamily="49" charset="0"/>
              </a:rPr>
              <a:t>Style prototypes alone reduce error → model remembers illumination/skin tone variations.</a:t>
            </a:r>
          </a:p>
          <a:p>
            <a:pPr marL="171450" indent="-171450">
              <a:buFont typeface="Arial" panose="020B0604020202020204" pitchFamily="34" charset="0"/>
              <a:buChar char="•"/>
            </a:pPr>
            <a:r>
              <a:rPr lang="en-US" sz="1200" dirty="0">
                <a:solidFill>
                  <a:schemeClr val="tx1">
                    <a:lumMod val="95000"/>
                    <a:lumOff val="5000"/>
                  </a:schemeClr>
                </a:solidFill>
                <a:latin typeface="Consolas" panose="020B0609020204030204" pitchFamily="49" charset="0"/>
              </a:rPr>
              <a:t>Adding noise prototypes further improves robustness to motion/compression.</a:t>
            </a:r>
          </a:p>
          <a:p>
            <a:pPr marL="171450" indent="-171450">
              <a:buFont typeface="Arial" panose="020B0604020202020204" pitchFamily="34" charset="0"/>
              <a:buChar char="•"/>
            </a:pPr>
            <a:r>
              <a:rPr lang="en-US" sz="1200" dirty="0">
                <a:solidFill>
                  <a:schemeClr val="tx1">
                    <a:lumMod val="95000"/>
                    <a:lumOff val="5000"/>
                  </a:schemeClr>
                </a:solidFill>
                <a:latin typeface="Consolas" panose="020B0609020204030204" pitchFamily="49" charset="0"/>
              </a:rPr>
              <a:t>Inference simplification (Sim.) gives the largest gain, letting the model handle new tasks by mapping them to familiar </a:t>
            </a:r>
            <a:br>
              <a:rPr lang="en-US" sz="1200" dirty="0">
                <a:solidFill>
                  <a:schemeClr val="tx1">
                    <a:lumMod val="95000"/>
                    <a:lumOff val="5000"/>
                  </a:schemeClr>
                </a:solidFill>
                <a:latin typeface="Consolas" panose="020B0609020204030204" pitchFamily="49" charset="0"/>
              </a:rPr>
            </a:br>
            <a:r>
              <a:rPr lang="en-US" sz="1200" dirty="0">
                <a:solidFill>
                  <a:schemeClr val="tx1">
                    <a:lumMod val="95000"/>
                    <a:lumOff val="5000"/>
                  </a:schemeClr>
                </a:solidFill>
                <a:latin typeface="Consolas" panose="020B0609020204030204" pitchFamily="49" charset="0"/>
              </a:rPr>
              <a:t>styles.</a:t>
            </a:r>
          </a:p>
          <a:p>
            <a:pPr marL="171450" indent="-171450">
              <a:buFont typeface="Arial" panose="020B0604020202020204" pitchFamily="34" charset="0"/>
              <a:buChar char="•"/>
            </a:pPr>
            <a:r>
              <a:rPr lang="en-US" sz="1200" dirty="0">
                <a:solidFill>
                  <a:schemeClr val="tx1">
                    <a:lumMod val="95000"/>
                    <a:lumOff val="5000"/>
                  </a:schemeClr>
                </a:solidFill>
                <a:latin typeface="Consolas" panose="020B0609020204030204" pitchFamily="49" charset="0"/>
              </a:rPr>
              <a:t>Their full ADDP (Style + Noise + Sim.) achieves the best performance.</a:t>
            </a: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p:txBody>
      </p:sp>
      <p:graphicFrame>
        <p:nvGraphicFramePr>
          <p:cNvPr id="5" name="Table 4">
            <a:extLst>
              <a:ext uri="{FF2B5EF4-FFF2-40B4-BE49-F238E27FC236}">
                <a16:creationId xmlns:a16="http://schemas.microsoft.com/office/drawing/2014/main" id="{3B53BFF6-758A-1B80-249A-817CF323F731}"/>
              </a:ext>
            </a:extLst>
          </p:cNvPr>
          <p:cNvGraphicFramePr>
            <a:graphicFrameLocks noGrp="1"/>
          </p:cNvGraphicFramePr>
          <p:nvPr>
            <p:extLst>
              <p:ext uri="{D42A27DB-BD31-4B8C-83A1-F6EECF244321}">
                <p14:modId xmlns:p14="http://schemas.microsoft.com/office/powerpoint/2010/main" val="409734044"/>
              </p:ext>
            </p:extLst>
          </p:nvPr>
        </p:nvGraphicFramePr>
        <p:xfrm>
          <a:off x="378149" y="2308542"/>
          <a:ext cx="9580242" cy="1828800"/>
        </p:xfrm>
        <a:graphic>
          <a:graphicData uri="http://schemas.openxmlformats.org/drawingml/2006/table">
            <a:tbl>
              <a:tblPr/>
              <a:tblGrid>
                <a:gridCol w="1368606">
                  <a:extLst>
                    <a:ext uri="{9D8B030D-6E8A-4147-A177-3AD203B41FA5}">
                      <a16:colId xmlns:a16="http://schemas.microsoft.com/office/drawing/2014/main" val="3749726127"/>
                    </a:ext>
                  </a:extLst>
                </a:gridCol>
                <a:gridCol w="1368606">
                  <a:extLst>
                    <a:ext uri="{9D8B030D-6E8A-4147-A177-3AD203B41FA5}">
                      <a16:colId xmlns:a16="http://schemas.microsoft.com/office/drawing/2014/main" val="423319083"/>
                    </a:ext>
                  </a:extLst>
                </a:gridCol>
                <a:gridCol w="1368606">
                  <a:extLst>
                    <a:ext uri="{9D8B030D-6E8A-4147-A177-3AD203B41FA5}">
                      <a16:colId xmlns:a16="http://schemas.microsoft.com/office/drawing/2014/main" val="1899992636"/>
                    </a:ext>
                  </a:extLst>
                </a:gridCol>
                <a:gridCol w="1368606">
                  <a:extLst>
                    <a:ext uri="{9D8B030D-6E8A-4147-A177-3AD203B41FA5}">
                      <a16:colId xmlns:a16="http://schemas.microsoft.com/office/drawing/2014/main" val="2818584702"/>
                    </a:ext>
                  </a:extLst>
                </a:gridCol>
                <a:gridCol w="1368606">
                  <a:extLst>
                    <a:ext uri="{9D8B030D-6E8A-4147-A177-3AD203B41FA5}">
                      <a16:colId xmlns:a16="http://schemas.microsoft.com/office/drawing/2014/main" val="2388320517"/>
                    </a:ext>
                  </a:extLst>
                </a:gridCol>
                <a:gridCol w="1368606">
                  <a:extLst>
                    <a:ext uri="{9D8B030D-6E8A-4147-A177-3AD203B41FA5}">
                      <a16:colId xmlns:a16="http://schemas.microsoft.com/office/drawing/2014/main" val="879599771"/>
                    </a:ext>
                  </a:extLst>
                </a:gridCol>
                <a:gridCol w="1368606">
                  <a:extLst>
                    <a:ext uri="{9D8B030D-6E8A-4147-A177-3AD203B41FA5}">
                      <a16:colId xmlns:a16="http://schemas.microsoft.com/office/drawing/2014/main" val="3446244121"/>
                    </a:ext>
                  </a:extLst>
                </a:gridCol>
              </a:tblGrid>
              <a:tr h="0">
                <a:tc>
                  <a:txBody>
                    <a:bodyPr/>
                    <a:lstStyle/>
                    <a:p>
                      <a:r>
                        <a:rPr lang="en-US" sz="1400" dirty="0"/>
                        <a:t>Style</a:t>
                      </a:r>
                    </a:p>
                  </a:txBody>
                  <a:tcPr anchor="ctr">
                    <a:lnL>
                      <a:noFill/>
                    </a:lnL>
                    <a:lnR>
                      <a:noFill/>
                    </a:lnR>
                    <a:lnT>
                      <a:noFill/>
                    </a:lnT>
                    <a:lnB>
                      <a:noFill/>
                    </a:lnB>
                    <a:noFill/>
                  </a:tcPr>
                </a:tc>
                <a:tc>
                  <a:txBody>
                    <a:bodyPr/>
                    <a:lstStyle/>
                    <a:p>
                      <a:r>
                        <a:rPr lang="en-US" sz="1400"/>
                        <a:t>Noise</a:t>
                      </a:r>
                    </a:p>
                  </a:txBody>
                  <a:tcPr anchor="ctr">
                    <a:lnL>
                      <a:noFill/>
                    </a:lnL>
                    <a:lnR>
                      <a:noFill/>
                    </a:lnR>
                    <a:lnT>
                      <a:noFill/>
                    </a:lnT>
                    <a:lnB>
                      <a:noFill/>
                    </a:lnB>
                    <a:noFill/>
                  </a:tcPr>
                </a:tc>
                <a:tc>
                  <a:txBody>
                    <a:bodyPr/>
                    <a:lstStyle/>
                    <a:p>
                      <a:r>
                        <a:rPr lang="en-US" sz="1400"/>
                        <a:t>Sim.</a:t>
                      </a:r>
                    </a:p>
                  </a:txBody>
                  <a:tcPr anchor="ctr">
                    <a:lnL>
                      <a:noFill/>
                    </a:lnL>
                    <a:lnR>
                      <a:noFill/>
                    </a:lnR>
                    <a:lnT>
                      <a:noFill/>
                    </a:lnT>
                    <a:lnB>
                      <a:noFill/>
                    </a:lnB>
                    <a:noFill/>
                  </a:tcPr>
                </a:tc>
                <a:tc>
                  <a:txBody>
                    <a:bodyPr/>
                    <a:lstStyle/>
                    <a:p>
                      <a:r>
                        <a:rPr lang="en-US" sz="1400"/>
                        <a:t>StdN ↓</a:t>
                      </a:r>
                    </a:p>
                  </a:txBody>
                  <a:tcPr anchor="ctr">
                    <a:lnL>
                      <a:noFill/>
                    </a:lnL>
                    <a:lnR>
                      <a:noFill/>
                    </a:lnR>
                    <a:lnT>
                      <a:noFill/>
                    </a:lnT>
                    <a:lnB>
                      <a:noFill/>
                    </a:lnB>
                    <a:noFill/>
                  </a:tcPr>
                </a:tc>
                <a:tc>
                  <a:txBody>
                    <a:bodyPr/>
                    <a:lstStyle/>
                    <a:p>
                      <a:r>
                        <a:rPr lang="en-US" sz="1400"/>
                        <a:t>MAEN ↓</a:t>
                      </a:r>
                    </a:p>
                  </a:txBody>
                  <a:tcPr anchor="ctr">
                    <a:lnL>
                      <a:noFill/>
                    </a:lnL>
                    <a:lnR>
                      <a:noFill/>
                    </a:lnR>
                    <a:lnT>
                      <a:noFill/>
                    </a:lnT>
                    <a:lnB>
                      <a:noFill/>
                    </a:lnB>
                    <a:noFill/>
                  </a:tcPr>
                </a:tc>
                <a:tc>
                  <a:txBody>
                    <a:bodyPr/>
                    <a:lstStyle/>
                    <a:p>
                      <a:r>
                        <a:rPr lang="en-US" sz="1400"/>
                        <a:t>RMSEN ↓</a:t>
                      </a:r>
                    </a:p>
                  </a:txBody>
                  <a:tcPr anchor="ctr">
                    <a:lnL>
                      <a:noFill/>
                    </a:lnL>
                    <a:lnR>
                      <a:noFill/>
                    </a:lnR>
                    <a:lnT>
                      <a:noFill/>
                    </a:lnT>
                    <a:lnB>
                      <a:noFill/>
                    </a:lnB>
                    <a:noFill/>
                  </a:tcPr>
                </a:tc>
                <a:tc>
                  <a:txBody>
                    <a:bodyPr/>
                    <a:lstStyle/>
                    <a:p>
                      <a:r>
                        <a:rPr lang="en-US" sz="1400"/>
                        <a:t>RN ↑</a:t>
                      </a:r>
                    </a:p>
                  </a:txBody>
                  <a:tcPr anchor="ctr">
                    <a:lnL>
                      <a:noFill/>
                    </a:lnL>
                    <a:lnR>
                      <a:noFill/>
                    </a:lnR>
                    <a:lnT>
                      <a:noFill/>
                    </a:lnT>
                    <a:lnB>
                      <a:noFill/>
                    </a:lnB>
                    <a:noFill/>
                  </a:tcPr>
                </a:tc>
                <a:extLst>
                  <a:ext uri="{0D108BD9-81ED-4DB2-BD59-A6C34878D82A}">
                    <a16:rowId xmlns:a16="http://schemas.microsoft.com/office/drawing/2014/main" val="2156931910"/>
                  </a:ext>
                </a:extLst>
              </a:tr>
              <a:tr h="0">
                <a:tc>
                  <a:txBody>
                    <a:bodyPr/>
                    <a:lstStyle/>
                    <a:p>
                      <a:r>
                        <a:rPr lang="en-US" sz="1400" dirty="0"/>
                        <a:t>✗</a:t>
                      </a:r>
                    </a:p>
                  </a:txBody>
                  <a:tcPr anchor="ctr">
                    <a:lnL>
                      <a:noFill/>
                    </a:lnL>
                    <a:lnR>
                      <a:noFill/>
                    </a:lnR>
                    <a:lnT>
                      <a:noFill/>
                    </a:lnT>
                    <a:lnB>
                      <a:noFill/>
                    </a:lnB>
                    <a:noFill/>
                  </a:tcPr>
                </a:tc>
                <a:tc>
                  <a:txBody>
                    <a:bodyPr/>
                    <a:lstStyle/>
                    <a:p>
                      <a:r>
                        <a:rPr lang="en-US" sz="1400" dirty="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a:t>7.06 ± 0.90</a:t>
                      </a:r>
                    </a:p>
                  </a:txBody>
                  <a:tcPr anchor="ctr">
                    <a:lnL>
                      <a:noFill/>
                    </a:lnL>
                    <a:lnR>
                      <a:noFill/>
                    </a:lnR>
                    <a:lnT>
                      <a:noFill/>
                    </a:lnT>
                    <a:lnB>
                      <a:noFill/>
                    </a:lnB>
                    <a:noFill/>
                  </a:tcPr>
                </a:tc>
                <a:tc>
                  <a:txBody>
                    <a:bodyPr/>
                    <a:lstStyle/>
                    <a:p>
                      <a:r>
                        <a:rPr lang="en-US" sz="1400"/>
                        <a:t>4.59 ± 0.53</a:t>
                      </a:r>
                    </a:p>
                  </a:txBody>
                  <a:tcPr anchor="ctr">
                    <a:lnL>
                      <a:noFill/>
                    </a:lnL>
                    <a:lnR>
                      <a:noFill/>
                    </a:lnR>
                    <a:lnT>
                      <a:noFill/>
                    </a:lnT>
                    <a:lnB>
                      <a:noFill/>
                    </a:lnB>
                    <a:noFill/>
                  </a:tcPr>
                </a:tc>
                <a:tc>
                  <a:txBody>
                    <a:bodyPr/>
                    <a:lstStyle/>
                    <a:p>
                      <a:r>
                        <a:rPr lang="en-US" sz="1400"/>
                        <a:t>7.24 ± 0.96</a:t>
                      </a:r>
                    </a:p>
                  </a:txBody>
                  <a:tcPr anchor="ctr">
                    <a:lnL>
                      <a:noFill/>
                    </a:lnL>
                    <a:lnR>
                      <a:noFill/>
                    </a:lnR>
                    <a:lnT>
                      <a:noFill/>
                    </a:lnT>
                    <a:lnB>
                      <a:noFill/>
                    </a:lnB>
                    <a:noFill/>
                  </a:tcPr>
                </a:tc>
                <a:tc>
                  <a:txBody>
                    <a:bodyPr/>
                    <a:lstStyle/>
                    <a:p>
                      <a:r>
                        <a:rPr lang="en-US" sz="1400"/>
                        <a:t>0.78 ± 0.03</a:t>
                      </a:r>
                    </a:p>
                  </a:txBody>
                  <a:tcPr anchor="ctr">
                    <a:lnL>
                      <a:noFill/>
                    </a:lnL>
                    <a:lnR>
                      <a:noFill/>
                    </a:lnR>
                    <a:lnT>
                      <a:noFill/>
                    </a:lnT>
                    <a:lnB>
                      <a:noFill/>
                    </a:lnB>
                    <a:noFill/>
                  </a:tcPr>
                </a:tc>
                <a:extLst>
                  <a:ext uri="{0D108BD9-81ED-4DB2-BD59-A6C34878D82A}">
                    <a16:rowId xmlns:a16="http://schemas.microsoft.com/office/drawing/2014/main" val="2060752809"/>
                  </a:ext>
                </a:extLst>
              </a:tr>
              <a:tr h="0">
                <a:tc>
                  <a:txBody>
                    <a:bodyPr/>
                    <a:lstStyle/>
                    <a:p>
                      <a:r>
                        <a:rPr lang="en-US" sz="140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dirty="0"/>
                        <a:t>✗</a:t>
                      </a:r>
                    </a:p>
                  </a:txBody>
                  <a:tcPr anchor="ctr">
                    <a:lnL>
                      <a:noFill/>
                    </a:lnL>
                    <a:lnR>
                      <a:noFill/>
                    </a:lnR>
                    <a:lnT>
                      <a:noFill/>
                    </a:lnT>
                    <a:lnB>
                      <a:noFill/>
                    </a:lnB>
                    <a:noFill/>
                  </a:tcPr>
                </a:tc>
                <a:tc>
                  <a:txBody>
                    <a:bodyPr/>
                    <a:lstStyle/>
                    <a:p>
                      <a:r>
                        <a:rPr lang="en-US" sz="1400"/>
                        <a:t>6.68 ± 0.67</a:t>
                      </a:r>
                    </a:p>
                  </a:txBody>
                  <a:tcPr anchor="ctr">
                    <a:lnL>
                      <a:noFill/>
                    </a:lnL>
                    <a:lnR>
                      <a:noFill/>
                    </a:lnR>
                    <a:lnT>
                      <a:noFill/>
                    </a:lnT>
                    <a:lnB>
                      <a:noFill/>
                    </a:lnB>
                    <a:noFill/>
                  </a:tcPr>
                </a:tc>
                <a:tc>
                  <a:txBody>
                    <a:bodyPr/>
                    <a:lstStyle/>
                    <a:p>
                      <a:r>
                        <a:rPr lang="en-US" sz="1400"/>
                        <a:t>4.23 ± 0.21</a:t>
                      </a:r>
                    </a:p>
                  </a:txBody>
                  <a:tcPr anchor="ctr">
                    <a:lnL>
                      <a:noFill/>
                    </a:lnL>
                    <a:lnR>
                      <a:noFill/>
                    </a:lnR>
                    <a:lnT>
                      <a:noFill/>
                    </a:lnT>
                    <a:lnB>
                      <a:noFill/>
                    </a:lnB>
                    <a:noFill/>
                  </a:tcPr>
                </a:tc>
                <a:tc>
                  <a:txBody>
                    <a:bodyPr/>
                    <a:lstStyle/>
                    <a:p>
                      <a:r>
                        <a:rPr lang="en-US" sz="1400"/>
                        <a:t>6.83 ± 0.60</a:t>
                      </a:r>
                    </a:p>
                  </a:txBody>
                  <a:tcPr anchor="ctr">
                    <a:lnL>
                      <a:noFill/>
                    </a:lnL>
                    <a:lnR>
                      <a:noFill/>
                    </a:lnR>
                    <a:lnT>
                      <a:noFill/>
                    </a:lnT>
                    <a:lnB>
                      <a:noFill/>
                    </a:lnB>
                    <a:noFill/>
                  </a:tcPr>
                </a:tc>
                <a:tc>
                  <a:txBody>
                    <a:bodyPr/>
                    <a:lstStyle/>
                    <a:p>
                      <a:r>
                        <a:rPr lang="en-US" sz="1400"/>
                        <a:t>0.73 ± 0.06</a:t>
                      </a:r>
                    </a:p>
                  </a:txBody>
                  <a:tcPr anchor="ctr">
                    <a:lnL>
                      <a:noFill/>
                    </a:lnL>
                    <a:lnR>
                      <a:noFill/>
                    </a:lnR>
                    <a:lnT>
                      <a:noFill/>
                    </a:lnT>
                    <a:lnB>
                      <a:noFill/>
                    </a:lnB>
                    <a:noFill/>
                  </a:tcPr>
                </a:tc>
                <a:extLst>
                  <a:ext uri="{0D108BD9-81ED-4DB2-BD59-A6C34878D82A}">
                    <a16:rowId xmlns:a16="http://schemas.microsoft.com/office/drawing/2014/main" val="1260467075"/>
                  </a:ext>
                </a:extLst>
              </a:tr>
              <a:tr h="0">
                <a:tc>
                  <a:txBody>
                    <a:bodyPr/>
                    <a:lstStyle/>
                    <a:p>
                      <a:r>
                        <a:rPr lang="en-US" sz="140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dirty="0"/>
                        <a:t>6.66 ± 0.61</a:t>
                      </a:r>
                    </a:p>
                  </a:txBody>
                  <a:tcPr anchor="ctr">
                    <a:lnL>
                      <a:noFill/>
                    </a:lnL>
                    <a:lnR>
                      <a:noFill/>
                    </a:lnR>
                    <a:lnT>
                      <a:noFill/>
                    </a:lnT>
                    <a:lnB>
                      <a:noFill/>
                    </a:lnB>
                    <a:noFill/>
                  </a:tcPr>
                </a:tc>
                <a:tc>
                  <a:txBody>
                    <a:bodyPr/>
                    <a:lstStyle/>
                    <a:p>
                      <a:r>
                        <a:rPr lang="en-US" sz="1400" dirty="0"/>
                        <a:t>4.10 ± 0.20</a:t>
                      </a:r>
                    </a:p>
                  </a:txBody>
                  <a:tcPr anchor="ctr">
                    <a:lnL>
                      <a:noFill/>
                    </a:lnL>
                    <a:lnR>
                      <a:noFill/>
                    </a:lnR>
                    <a:lnT>
                      <a:noFill/>
                    </a:lnT>
                    <a:lnB>
                      <a:noFill/>
                    </a:lnB>
                    <a:noFill/>
                  </a:tcPr>
                </a:tc>
                <a:tc>
                  <a:txBody>
                    <a:bodyPr/>
                    <a:lstStyle/>
                    <a:p>
                      <a:r>
                        <a:rPr lang="en-US" sz="1400" dirty="0"/>
                        <a:t>6.61 ± 0.63</a:t>
                      </a:r>
                    </a:p>
                  </a:txBody>
                  <a:tcPr anchor="ctr">
                    <a:lnL>
                      <a:noFill/>
                    </a:lnL>
                    <a:lnR>
                      <a:noFill/>
                    </a:lnR>
                    <a:lnT>
                      <a:noFill/>
                    </a:lnT>
                    <a:lnB>
                      <a:noFill/>
                    </a:lnB>
                    <a:noFill/>
                  </a:tcPr>
                </a:tc>
                <a:tc>
                  <a:txBody>
                    <a:bodyPr/>
                    <a:lstStyle/>
                    <a:p>
                      <a:r>
                        <a:rPr lang="en-US" sz="1400"/>
                        <a:t>0.75 ± 0.05</a:t>
                      </a:r>
                    </a:p>
                  </a:txBody>
                  <a:tcPr anchor="ctr">
                    <a:lnL>
                      <a:noFill/>
                    </a:lnL>
                    <a:lnR>
                      <a:noFill/>
                    </a:lnR>
                    <a:lnT>
                      <a:noFill/>
                    </a:lnT>
                    <a:lnB>
                      <a:noFill/>
                    </a:lnB>
                    <a:noFill/>
                  </a:tcPr>
                </a:tc>
                <a:extLst>
                  <a:ext uri="{0D108BD9-81ED-4DB2-BD59-A6C34878D82A}">
                    <a16:rowId xmlns:a16="http://schemas.microsoft.com/office/drawing/2014/main" val="814647607"/>
                  </a:ext>
                </a:extLst>
              </a:tr>
              <a:tr h="0">
                <a:tc>
                  <a:txBody>
                    <a:bodyPr/>
                    <a:lstStyle/>
                    <a:p>
                      <a:r>
                        <a:rPr lang="en-US" sz="140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a:t>TS</a:t>
                      </a:r>
                    </a:p>
                  </a:txBody>
                  <a:tcPr anchor="ctr">
                    <a:lnL>
                      <a:noFill/>
                    </a:lnL>
                    <a:lnR>
                      <a:noFill/>
                    </a:lnR>
                    <a:lnT>
                      <a:noFill/>
                    </a:lnT>
                    <a:lnB>
                      <a:noFill/>
                    </a:lnB>
                    <a:noFill/>
                  </a:tcPr>
                </a:tc>
                <a:tc>
                  <a:txBody>
                    <a:bodyPr/>
                    <a:lstStyle/>
                    <a:p>
                      <a:r>
                        <a:rPr lang="en-US" sz="1400"/>
                        <a:t>5.71 ± 0.01</a:t>
                      </a:r>
                    </a:p>
                  </a:txBody>
                  <a:tcPr anchor="ctr">
                    <a:lnL>
                      <a:noFill/>
                    </a:lnL>
                    <a:lnR>
                      <a:noFill/>
                    </a:lnR>
                    <a:lnT>
                      <a:noFill/>
                    </a:lnT>
                    <a:lnB>
                      <a:noFill/>
                    </a:lnB>
                    <a:noFill/>
                  </a:tcPr>
                </a:tc>
                <a:tc>
                  <a:txBody>
                    <a:bodyPr/>
                    <a:lstStyle/>
                    <a:p>
                      <a:r>
                        <a:rPr lang="en-US" sz="1400" dirty="0"/>
                        <a:t>3.91 ± 0.04</a:t>
                      </a:r>
                    </a:p>
                  </a:txBody>
                  <a:tcPr anchor="ctr">
                    <a:lnL>
                      <a:noFill/>
                    </a:lnL>
                    <a:lnR>
                      <a:noFill/>
                    </a:lnR>
                    <a:lnT>
                      <a:noFill/>
                    </a:lnT>
                    <a:lnB>
                      <a:noFill/>
                    </a:lnB>
                    <a:noFill/>
                  </a:tcPr>
                </a:tc>
                <a:tc>
                  <a:txBody>
                    <a:bodyPr/>
                    <a:lstStyle/>
                    <a:p>
                      <a:r>
                        <a:rPr lang="en-US" sz="1400" dirty="0"/>
                        <a:t>5.89 ± 0.03</a:t>
                      </a:r>
                    </a:p>
                  </a:txBody>
                  <a:tcPr anchor="ctr">
                    <a:lnL>
                      <a:noFill/>
                    </a:lnL>
                    <a:lnR>
                      <a:noFill/>
                    </a:lnR>
                    <a:lnT>
                      <a:noFill/>
                    </a:lnT>
                    <a:lnB>
                      <a:noFill/>
                    </a:lnB>
                    <a:noFill/>
                  </a:tcPr>
                </a:tc>
                <a:tc>
                  <a:txBody>
                    <a:bodyPr/>
                    <a:lstStyle/>
                    <a:p>
                      <a:r>
                        <a:rPr lang="en-US" sz="1400"/>
                        <a:t>0.81 ± 0.00</a:t>
                      </a:r>
                    </a:p>
                  </a:txBody>
                  <a:tcPr anchor="ctr">
                    <a:lnL>
                      <a:noFill/>
                    </a:lnL>
                    <a:lnR>
                      <a:noFill/>
                    </a:lnR>
                    <a:lnT>
                      <a:noFill/>
                    </a:lnT>
                    <a:lnB>
                      <a:noFill/>
                    </a:lnB>
                    <a:noFill/>
                  </a:tcPr>
                </a:tc>
                <a:extLst>
                  <a:ext uri="{0D108BD9-81ED-4DB2-BD59-A6C34878D82A}">
                    <a16:rowId xmlns:a16="http://schemas.microsoft.com/office/drawing/2014/main" val="295835901"/>
                  </a:ext>
                </a:extLst>
              </a:tr>
              <a:tr h="0">
                <a:tc>
                  <a:txBody>
                    <a:bodyPr/>
                    <a:lstStyle/>
                    <a:p>
                      <a:r>
                        <a:rPr lang="en-US" sz="1400"/>
                        <a:t>✓</a:t>
                      </a:r>
                    </a:p>
                  </a:txBody>
                  <a:tcPr anchor="ctr">
                    <a:lnL>
                      <a:noFill/>
                    </a:lnL>
                    <a:lnR>
                      <a:noFill/>
                    </a:lnR>
                    <a:lnT>
                      <a:noFill/>
                    </a:lnT>
                    <a:lnB>
                      <a:noFill/>
                    </a:lnB>
                    <a:noFill/>
                  </a:tcPr>
                </a:tc>
                <a:tc>
                  <a:txBody>
                    <a:bodyPr/>
                    <a:lstStyle/>
                    <a:p>
                      <a:r>
                        <a:rPr lang="en-US" sz="1400"/>
                        <a:t>✓</a:t>
                      </a:r>
                    </a:p>
                  </a:txBody>
                  <a:tcPr anchor="ctr">
                    <a:lnL>
                      <a:noFill/>
                    </a:lnL>
                    <a:lnR>
                      <a:noFill/>
                    </a:lnR>
                    <a:lnT>
                      <a:noFill/>
                    </a:lnT>
                    <a:lnB>
                      <a:noFill/>
                    </a:lnB>
                    <a:noFill/>
                  </a:tcPr>
                </a:tc>
                <a:tc>
                  <a:txBody>
                    <a:bodyPr/>
                    <a:lstStyle/>
                    <a:p>
                      <a:r>
                        <a:rPr lang="en-US" sz="1400" b="1"/>
                        <a:t>✓</a:t>
                      </a:r>
                      <a:endParaRPr lang="en-US" sz="1400"/>
                    </a:p>
                  </a:txBody>
                  <a:tcPr anchor="ctr">
                    <a:lnL>
                      <a:noFill/>
                    </a:lnL>
                    <a:lnR>
                      <a:noFill/>
                    </a:lnR>
                    <a:lnT>
                      <a:noFill/>
                    </a:lnT>
                    <a:lnB>
                      <a:noFill/>
                    </a:lnB>
                    <a:noFill/>
                  </a:tcPr>
                </a:tc>
                <a:tc>
                  <a:txBody>
                    <a:bodyPr/>
                    <a:lstStyle/>
                    <a:p>
                      <a:r>
                        <a:rPr lang="en-US" sz="1400" b="1"/>
                        <a:t>5.56 ± 0.04</a:t>
                      </a:r>
                      <a:endParaRPr lang="en-US" sz="1400"/>
                    </a:p>
                  </a:txBody>
                  <a:tcPr anchor="ctr">
                    <a:lnL>
                      <a:noFill/>
                    </a:lnL>
                    <a:lnR>
                      <a:noFill/>
                    </a:lnR>
                    <a:lnT>
                      <a:noFill/>
                    </a:lnT>
                    <a:lnB>
                      <a:noFill/>
                    </a:lnB>
                    <a:noFill/>
                  </a:tcPr>
                </a:tc>
                <a:tc>
                  <a:txBody>
                    <a:bodyPr/>
                    <a:lstStyle/>
                    <a:p>
                      <a:r>
                        <a:rPr lang="en-US" sz="1400" b="1"/>
                        <a:t>3.70 ± 0.07</a:t>
                      </a:r>
                      <a:endParaRPr lang="en-US" sz="1400"/>
                    </a:p>
                  </a:txBody>
                  <a:tcPr anchor="ctr">
                    <a:lnL>
                      <a:noFill/>
                    </a:lnL>
                    <a:lnR>
                      <a:noFill/>
                    </a:lnR>
                    <a:lnT>
                      <a:noFill/>
                    </a:lnT>
                    <a:lnB>
                      <a:noFill/>
                    </a:lnB>
                    <a:noFill/>
                  </a:tcPr>
                </a:tc>
                <a:tc>
                  <a:txBody>
                    <a:bodyPr/>
                    <a:lstStyle/>
                    <a:p>
                      <a:r>
                        <a:rPr lang="en-US" sz="1400" b="1"/>
                        <a:t>5.59 ± 0.02</a:t>
                      </a:r>
                      <a:endParaRPr lang="en-US" sz="1400"/>
                    </a:p>
                  </a:txBody>
                  <a:tcPr anchor="ctr">
                    <a:lnL>
                      <a:noFill/>
                    </a:lnL>
                    <a:lnR>
                      <a:noFill/>
                    </a:lnR>
                    <a:lnT>
                      <a:noFill/>
                    </a:lnT>
                    <a:lnB>
                      <a:noFill/>
                    </a:lnB>
                    <a:noFill/>
                  </a:tcPr>
                </a:tc>
                <a:tc>
                  <a:txBody>
                    <a:bodyPr/>
                    <a:lstStyle/>
                    <a:p>
                      <a:r>
                        <a:rPr lang="en-US" sz="1400" b="1" dirty="0"/>
                        <a:t>0.83 ± 0.01</a:t>
                      </a:r>
                      <a:endParaRPr lang="en-US" sz="1400" dirty="0"/>
                    </a:p>
                  </a:txBody>
                  <a:tcPr anchor="ctr">
                    <a:lnL>
                      <a:noFill/>
                    </a:lnL>
                    <a:lnR>
                      <a:noFill/>
                    </a:lnR>
                    <a:lnT>
                      <a:noFill/>
                    </a:lnT>
                    <a:lnB>
                      <a:noFill/>
                    </a:lnB>
                    <a:noFill/>
                  </a:tcPr>
                </a:tc>
                <a:extLst>
                  <a:ext uri="{0D108BD9-81ED-4DB2-BD59-A6C34878D82A}">
                    <a16:rowId xmlns:a16="http://schemas.microsoft.com/office/drawing/2014/main" val="322834619"/>
                  </a:ext>
                </a:extLst>
              </a:tr>
            </a:tbl>
          </a:graphicData>
        </a:graphic>
      </p:graphicFrame>
    </p:spTree>
    <p:extLst>
      <p:ext uri="{BB962C8B-B14F-4D97-AF65-F5344CB8AC3E}">
        <p14:creationId xmlns:p14="http://schemas.microsoft.com/office/powerpoint/2010/main" val="129358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11</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2</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7603172"/>
          </a:xfrm>
          <a:prstGeom prst="rect">
            <a:avLst/>
          </a:prstGeom>
          <a:noFill/>
        </p:spPr>
        <p:txBody>
          <a:bodyPr wrap="square">
            <a:spAutoFit/>
          </a:bodyPr>
          <a:lstStyle/>
          <a:p>
            <a:r>
              <a:rPr lang="en-US" sz="1600" b="1" dirty="0">
                <a:latin typeface="Consolas" panose="020B0609020204030204" pitchFamily="49" charset="0"/>
              </a:rPr>
              <a:t>Paper Name: Dual-path </a:t>
            </a:r>
            <a:r>
              <a:rPr lang="en-US" sz="1600" b="1" dirty="0" err="1">
                <a:latin typeface="Consolas" panose="020B0609020204030204" pitchFamily="49" charset="0"/>
              </a:rPr>
              <a:t>TokenLearner</a:t>
            </a:r>
            <a:r>
              <a:rPr lang="en-US" sz="1600" b="1" dirty="0">
                <a:latin typeface="Consolas" panose="020B0609020204030204" pitchFamily="49" charset="0"/>
              </a:rPr>
              <a:t> for Remote Photoplethysmography-based Physiological</a:t>
            </a:r>
          </a:p>
          <a:p>
            <a:r>
              <a:rPr lang="en-US" sz="1600" b="1" dirty="0">
                <a:latin typeface="Consolas" panose="020B0609020204030204" pitchFamily="49" charset="0"/>
              </a:rPr>
              <a:t>Measurement with Facial Videos</a:t>
            </a:r>
          </a:p>
          <a:p>
            <a:r>
              <a:rPr lang="en-US" sz="1600" b="1" dirty="0">
                <a:latin typeface="Consolas" panose="020B0609020204030204" pitchFamily="49" charset="0"/>
              </a:rPr>
              <a:t>Authors: Wei Qian, Dan Guo∗, Kun Li, </a:t>
            </a:r>
            <a:r>
              <a:rPr lang="en-US" sz="1600" b="1" dirty="0" err="1">
                <a:latin typeface="Consolas" panose="020B0609020204030204" pitchFamily="49" charset="0"/>
              </a:rPr>
              <a:t>Xilan</a:t>
            </a:r>
            <a:r>
              <a:rPr lang="en-US" sz="1600" b="1" dirty="0">
                <a:latin typeface="Consolas" panose="020B0609020204030204" pitchFamily="49" charset="0"/>
              </a:rPr>
              <a:t> Tian, Meng Wang</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Description: </a:t>
            </a:r>
          </a:p>
          <a:p>
            <a:pPr>
              <a:lnSpc>
                <a:spcPct val="150000"/>
              </a:lnSpc>
            </a:pPr>
            <a:r>
              <a:rPr lang="en-US" sz="1200" dirty="0">
                <a:solidFill>
                  <a:schemeClr val="tx1">
                    <a:lumMod val="95000"/>
                    <a:lumOff val="5000"/>
                  </a:schemeClr>
                </a:solidFill>
                <a:latin typeface="Consolas" panose="020B0609020204030204" pitchFamily="49" charset="0"/>
              </a:rPr>
              <a:t>The paper proposes Dual-TL, a Transformer-based </a:t>
            </a:r>
            <a:r>
              <a:rPr lang="en-US" sz="1200" dirty="0" err="1">
                <a:solidFill>
                  <a:schemeClr val="tx1">
                    <a:lumMod val="95000"/>
                    <a:lumOff val="5000"/>
                  </a:schemeClr>
                </a:solidFill>
                <a:latin typeface="Consolas" panose="020B0609020204030204" pitchFamily="49" charset="0"/>
              </a:rPr>
              <a:t>rPPG</a:t>
            </a:r>
            <a:r>
              <a:rPr lang="en-US" sz="1200" dirty="0">
                <a:solidFill>
                  <a:schemeClr val="tx1">
                    <a:lumMod val="95000"/>
                    <a:lumOff val="5000"/>
                  </a:schemeClr>
                </a:solidFill>
                <a:latin typeface="Consolas" panose="020B0609020204030204" pitchFamily="49" charset="0"/>
              </a:rPr>
              <a:t> model that learns two global tokens in parallel—Spatial </a:t>
            </a:r>
            <a:r>
              <a:rPr lang="en-US" sz="1200" dirty="0" err="1">
                <a:solidFill>
                  <a:schemeClr val="tx1">
                    <a:lumMod val="95000"/>
                    <a:lumOff val="5000"/>
                  </a:schemeClr>
                </a:solidFill>
                <a:latin typeface="Consolas" panose="020B0609020204030204" pitchFamily="49" charset="0"/>
              </a:rPr>
              <a:t>TokenLearner</a:t>
            </a:r>
            <a:r>
              <a:rPr lang="en-US" sz="1200" dirty="0">
                <a:solidFill>
                  <a:schemeClr val="tx1">
                    <a:lumMod val="95000"/>
                    <a:lumOff val="5000"/>
                  </a:schemeClr>
                </a:solidFill>
                <a:latin typeface="Consolas" panose="020B0609020204030204" pitchFamily="49" charset="0"/>
              </a:rPr>
              <a:t> (S-TL) across facial ROI combinations and Temporal </a:t>
            </a:r>
            <a:r>
              <a:rPr lang="en-US" sz="1200" dirty="0" err="1">
                <a:solidFill>
                  <a:schemeClr val="tx1">
                    <a:lumMod val="95000"/>
                    <a:lumOff val="5000"/>
                  </a:schemeClr>
                </a:solidFill>
                <a:latin typeface="Consolas" panose="020B0609020204030204" pitchFamily="49" charset="0"/>
              </a:rPr>
              <a:t>TokenLearner</a:t>
            </a:r>
            <a:r>
              <a:rPr lang="en-US" sz="1200" dirty="0">
                <a:solidFill>
                  <a:schemeClr val="tx1">
                    <a:lumMod val="95000"/>
                    <a:lumOff val="5000"/>
                  </a:schemeClr>
                </a:solidFill>
                <a:latin typeface="Consolas" panose="020B0609020204030204" pitchFamily="49" charset="0"/>
              </a:rPr>
              <a:t> (T-TL) across frames—to suppress noise (motion, illumination, occlusion) and predict </a:t>
            </a:r>
            <a:r>
              <a:rPr lang="en-US" sz="1200" dirty="0" err="1">
                <a:solidFill>
                  <a:schemeClr val="tx1">
                    <a:lumMod val="95000"/>
                    <a:lumOff val="5000"/>
                  </a:schemeClr>
                </a:solidFill>
                <a:latin typeface="Consolas" panose="020B0609020204030204" pitchFamily="49" charset="0"/>
              </a:rPr>
              <a:t>rPPG</a:t>
            </a:r>
            <a:r>
              <a:rPr lang="en-US" sz="1200" dirty="0">
                <a:solidFill>
                  <a:schemeClr val="tx1">
                    <a:lumMod val="95000"/>
                    <a:lumOff val="5000"/>
                  </a:schemeClr>
                </a:solidFill>
                <a:latin typeface="Consolas" panose="020B0609020204030204" pitchFamily="49" charset="0"/>
              </a:rPr>
              <a:t> signals/HR robustly. It achieves state-of-the-art results on multiple benchmarks and strong cross-dataset generalization.</a:t>
            </a:r>
            <a:br>
              <a:rPr lang="en-US" sz="1200" dirty="0">
                <a:solidFill>
                  <a:schemeClr val="tx1">
                    <a:lumMod val="95000"/>
                    <a:lumOff val="5000"/>
                  </a:schemeClr>
                </a:solidFill>
                <a:latin typeface="Consolas" panose="020B0609020204030204" pitchFamily="49" charset="0"/>
              </a:rPr>
            </a:br>
            <a:endParaRPr lang="en-US" sz="1200" dirty="0">
              <a:solidFill>
                <a:schemeClr val="tx1">
                  <a:lumMod val="95000"/>
                  <a:lumOff val="5000"/>
                </a:schemeClr>
              </a:solidFill>
              <a:latin typeface="Consolas" panose="020B0609020204030204" pitchFamily="49" charset="0"/>
            </a:endParaRPr>
          </a:p>
          <a:p>
            <a:pPr>
              <a:lnSpc>
                <a:spcPct val="150000"/>
              </a:lnSpc>
            </a:pPr>
            <a:r>
              <a:rPr lang="en-US" sz="1200" dirty="0">
                <a:solidFill>
                  <a:schemeClr val="bg1">
                    <a:lumMod val="65000"/>
                  </a:schemeClr>
                </a:solidFill>
                <a:latin typeface="Consolas" panose="020B0609020204030204" pitchFamily="49" charset="0"/>
              </a:rPr>
              <a:t>Datasets Used:</a:t>
            </a:r>
            <a:endParaRPr lang="en-US" sz="1200" b="0"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VIPL-HR – large, multi-scenario dataset (used as initial training base).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PURE – six activities (sitting, talking, head movements).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UBFC-</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 uncompressed indoor/outdoor lighting variations.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MMSE-HR (used for cross-dataset testing)</a:t>
            </a:r>
          </a:p>
          <a:p>
            <a:pPr>
              <a:lnSpc>
                <a:spcPct val="150000"/>
              </a:lnSpc>
            </a:pPr>
            <a:endPar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endParaRPr>
          </a:p>
          <a:p>
            <a:pPr>
              <a:lnSpc>
                <a:spcPct val="150000"/>
              </a:lnSpc>
            </a:pPr>
            <a:endParaRPr lang="en-US" sz="1200" dirty="0">
              <a:solidFill>
                <a:prstClr val="white">
                  <a:lumMod val="65000"/>
                </a:prstClr>
              </a:solidFill>
              <a:latin typeface="Consolas" panose="020B0609020204030204" pitchFamily="49" charset="0"/>
            </a:endParaRPr>
          </a:p>
          <a:p>
            <a:pPr>
              <a:lnSpc>
                <a:spcPct val="150000"/>
              </a:lnSpc>
            </a:pPr>
            <a:endPar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endParaRPr>
          </a:p>
          <a:p>
            <a:pPr>
              <a:lnSpc>
                <a:spcPct val="150000"/>
              </a:lnSpc>
            </a:pPr>
            <a:r>
              <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Adapter-based Fine-tuning</a:t>
            </a:r>
            <a:br>
              <a:rPr lang="en-US" sz="1200" b="0" i="0" dirty="0">
                <a:effectLst/>
                <a:latin typeface="Consolas" panose="020B0609020204030204" pitchFamily="49" charset="0"/>
              </a:rPr>
            </a:br>
            <a:r>
              <a:rPr lang="en-US" sz="1200" b="0" i="0" dirty="0">
                <a:effectLst/>
                <a:latin typeface="Consolas" panose="020B0609020204030204" pitchFamily="49" charset="0"/>
              </a:rPr>
              <a:t>-&gt; Freeze backbone (</a:t>
            </a: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only update lightweight adapters.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Domain Prototypes</a:t>
            </a:r>
            <a:br>
              <a:rPr lang="en-US" sz="1200" b="0" i="0" dirty="0">
                <a:effectLst/>
                <a:latin typeface="Consolas" panose="020B0609020204030204" pitchFamily="49" charset="0"/>
              </a:rPr>
            </a:br>
            <a:r>
              <a:rPr lang="en-US" sz="1200" b="0" i="0" dirty="0">
                <a:effectLst/>
                <a:latin typeface="Consolas" panose="020B0609020204030204" pitchFamily="49" charset="0"/>
              </a:rPr>
              <a:t>-&gt; Extract style prototypes (illumination, skin tone) and noise prototypes (motion, compression artifacts).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Prototype-based Augmentation</a:t>
            </a:r>
            <a:br>
              <a:rPr lang="en-US" sz="1200" b="0" i="0" dirty="0">
                <a:effectLst/>
                <a:latin typeface="Consolas" panose="020B0609020204030204" pitchFamily="49" charset="0"/>
              </a:rPr>
            </a:br>
            <a:r>
              <a:rPr lang="en-US" sz="1200" b="0" i="0" dirty="0">
                <a:effectLst/>
                <a:latin typeface="Consolas" panose="020B0609020204030204" pitchFamily="49" charset="0"/>
              </a:rPr>
              <a:t>-&gt; Replay “pseudo-old” samples by mixing current training data with past domain prototypes.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Prototype-based Inference Simplification</a:t>
            </a:r>
            <a:br>
              <a:rPr lang="en-US" sz="1200" b="0" i="0" dirty="0">
                <a:effectLst/>
                <a:latin typeface="Consolas" panose="020B0609020204030204" pitchFamily="49" charset="0"/>
              </a:rPr>
            </a:br>
            <a:r>
              <a:rPr lang="en-US" sz="1200" b="0" i="0" dirty="0">
                <a:effectLst/>
                <a:latin typeface="Consolas" panose="020B0609020204030204" pitchFamily="49" charset="0"/>
              </a:rPr>
              <a:t>-&gt; During testing, map new samples into the style the model knows best (lowest MAE prototype).</a:t>
            </a:r>
          </a:p>
          <a:p>
            <a:pPr>
              <a:lnSpc>
                <a:spcPct val="150000"/>
              </a:lnSpc>
            </a:pPr>
            <a:endParaRPr lang="en-US" sz="1200" dirty="0">
              <a:latin typeface="Consolas" panose="020B0609020204030204" pitchFamily="49" charset="0"/>
            </a:endParaRPr>
          </a:p>
        </p:txBody>
      </p:sp>
    </p:spTree>
    <p:extLst>
      <p:ext uri="{BB962C8B-B14F-4D97-AF65-F5344CB8AC3E}">
        <p14:creationId xmlns:p14="http://schemas.microsoft.com/office/powerpoint/2010/main" val="324563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12</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2</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3940631"/>
          </a:xfrm>
          <a:prstGeom prst="rect">
            <a:avLst/>
          </a:prstGeom>
          <a:noFill/>
        </p:spPr>
        <p:txBody>
          <a:bodyPr wrap="square">
            <a:spAutoFit/>
          </a:bodyPr>
          <a:lstStyle/>
          <a:p>
            <a:r>
              <a:rPr lang="en-US" sz="1600" b="1" dirty="0">
                <a:latin typeface="Consolas" panose="020B0609020204030204" pitchFamily="49" charset="0"/>
              </a:rPr>
              <a:t>Paper Name: Dual-path </a:t>
            </a:r>
            <a:r>
              <a:rPr lang="en-US" sz="1600" b="1" dirty="0" err="1">
                <a:latin typeface="Consolas" panose="020B0609020204030204" pitchFamily="49" charset="0"/>
              </a:rPr>
              <a:t>TokenLearner</a:t>
            </a:r>
            <a:r>
              <a:rPr lang="en-US" sz="1600" b="1" dirty="0">
                <a:latin typeface="Consolas" panose="020B0609020204030204" pitchFamily="49" charset="0"/>
              </a:rPr>
              <a:t> for Remote Photoplethysmography-based Physiological</a:t>
            </a:r>
          </a:p>
          <a:p>
            <a:r>
              <a:rPr lang="en-US" sz="1600" b="1" dirty="0">
                <a:latin typeface="Consolas" panose="020B0609020204030204" pitchFamily="49" charset="0"/>
              </a:rPr>
              <a:t>Measurement with Facial Videos</a:t>
            </a:r>
          </a:p>
          <a:p>
            <a:r>
              <a:rPr lang="en-US" sz="1600" b="1" dirty="0">
                <a:latin typeface="Consolas" panose="020B0609020204030204" pitchFamily="49" charset="0"/>
              </a:rPr>
              <a:t>Authors: Wei Qian, Dan Guo∗, Kun Li, </a:t>
            </a:r>
            <a:r>
              <a:rPr lang="en-US" sz="1600" b="1" dirty="0" err="1">
                <a:latin typeface="Consolas" panose="020B0609020204030204" pitchFamily="49" charset="0"/>
              </a:rPr>
              <a:t>Xilan</a:t>
            </a:r>
            <a:r>
              <a:rPr lang="en-US" sz="1600" b="1" dirty="0">
                <a:latin typeface="Consolas" panose="020B0609020204030204" pitchFamily="49" charset="0"/>
              </a:rPr>
              <a:t> Tian, Meng Wang</a:t>
            </a:r>
          </a:p>
          <a:p>
            <a:pPr>
              <a:lnSpc>
                <a:spcPct val="150000"/>
              </a:lnSpc>
            </a:pPr>
            <a:endParaRPr lang="en-US" sz="1600" b="1" noProof="0" dirty="0">
              <a:latin typeface="Consolas" panose="020B0609020204030204" pitchFamily="49" charset="0"/>
            </a:endParaRPr>
          </a:p>
          <a:p>
            <a:pPr>
              <a:lnSpc>
                <a:spcPct val="150000"/>
              </a:lnSpc>
            </a:pPr>
            <a:r>
              <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Feature prep (</a:t>
            </a:r>
            <a:r>
              <a:rPr lang="en-US" sz="1200" b="0" i="0" dirty="0" err="1">
                <a:effectLst/>
                <a:latin typeface="Consolas" panose="020B0609020204030204" pitchFamily="49" charset="0"/>
              </a:rPr>
              <a:t>MSTmap</a:t>
            </a:r>
            <a:r>
              <a:rPr lang="en-US" sz="1200" b="0" i="0" dirty="0">
                <a:effectLst/>
                <a:latin typeface="Consolas" panose="020B0609020204030204" pitchFamily="49" charset="0"/>
              </a:rPr>
              <a:t>): Detect landmarks with </a:t>
            </a:r>
            <a:r>
              <a:rPr lang="en-US" sz="1200" b="0" i="0" dirty="0" err="1">
                <a:effectLst/>
                <a:latin typeface="Consolas" panose="020B0609020204030204" pitchFamily="49" charset="0"/>
              </a:rPr>
              <a:t>OpenFace</a:t>
            </a:r>
            <a:r>
              <a:rPr lang="en-US" sz="1200" b="0" i="0" dirty="0">
                <a:effectLst/>
                <a:latin typeface="Consolas" panose="020B0609020204030204" pitchFamily="49" charset="0"/>
              </a:rPr>
              <a:t>; build 63 ROI combinations; average RGB/YUV; stack into N×C×T </a:t>
            </a:r>
            <a:br>
              <a:rPr lang="en-US" sz="1200" b="0" i="0" dirty="0">
                <a:effectLst/>
                <a:latin typeface="Consolas" panose="020B0609020204030204" pitchFamily="49" charset="0"/>
              </a:rPr>
            </a:br>
            <a:r>
              <a:rPr lang="en-US" sz="1200" b="0" i="0" dirty="0">
                <a:effectLst/>
                <a:latin typeface="Consolas" panose="020B0609020204030204" pitchFamily="49" charset="0"/>
              </a:rPr>
              <a:t>spatiotemporal map with max–min normalization.</a:t>
            </a:r>
            <a:br>
              <a:rPr lang="en-US" sz="1200" b="0" i="0" dirty="0">
                <a:effectLst/>
                <a:latin typeface="Consolas" panose="020B0609020204030204" pitchFamily="49" charset="0"/>
              </a:rPr>
            </a:br>
            <a:r>
              <a:rPr lang="en-US" sz="1200" b="0" i="0" dirty="0">
                <a:effectLst/>
                <a:latin typeface="Consolas" panose="020B0609020204030204" pitchFamily="49" charset="0"/>
              </a:rPr>
              <a:t>-&gt; Freeze backbone (</a:t>
            </a: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only update lightweight adapters.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Dual </a:t>
            </a:r>
            <a:r>
              <a:rPr lang="en-US" sz="1200" b="0" i="0" dirty="0" err="1">
                <a:effectLst/>
                <a:latin typeface="Consolas" panose="020B0609020204030204" pitchFamily="49" charset="0"/>
              </a:rPr>
              <a:t>TokenLearners</a:t>
            </a:r>
            <a:r>
              <a:rPr lang="en-US" sz="1200" b="0" i="0" dirty="0">
                <a:effectLst/>
                <a:latin typeface="Consolas" panose="020B0609020204030204" pitchFamily="49" charset="0"/>
              </a:rPr>
              <a:t>:</a:t>
            </a:r>
            <a:br>
              <a:rPr lang="en-US" sz="1200" b="0" i="0" dirty="0">
                <a:effectLst/>
                <a:latin typeface="Consolas" panose="020B0609020204030204" pitchFamily="49" charset="0"/>
              </a:rPr>
            </a:br>
            <a:r>
              <a:rPr lang="en-US" sz="1200" b="0" i="0" dirty="0">
                <a:effectLst/>
                <a:latin typeface="Consolas" panose="020B0609020204030204" pitchFamily="49" charset="0"/>
              </a:rPr>
              <a:t>S-TL models dependencies across ROI combinations (spatial sequence).</a:t>
            </a:r>
            <a:br>
              <a:rPr lang="en-US" sz="1200" b="0" i="0" dirty="0">
                <a:effectLst/>
                <a:latin typeface="Consolas" panose="020B0609020204030204" pitchFamily="49" charset="0"/>
              </a:rPr>
            </a:br>
            <a:r>
              <a:rPr lang="en-US" sz="1200" b="0" i="0" dirty="0">
                <a:effectLst/>
                <a:latin typeface="Consolas" panose="020B0609020204030204" pitchFamily="49" charset="0"/>
              </a:rPr>
              <a:t>T-TL models heartbeat periodicity across frames (temporal sequence).</a:t>
            </a:r>
          </a:p>
          <a:p>
            <a:pPr marL="171450" indent="-171450">
              <a:lnSpc>
                <a:spcPct val="150000"/>
              </a:lnSpc>
              <a:buFont typeface="Arial" panose="020B0604020202020204" pitchFamily="34" charset="0"/>
              <a:buChar char="•"/>
            </a:pPr>
            <a:r>
              <a:rPr lang="en-US" sz="1200" dirty="0">
                <a:latin typeface="Consolas" panose="020B0609020204030204" pitchFamily="49" charset="0"/>
              </a:rPr>
              <a:t>Fusion &amp; head: Concatenate spatial/temporal tokens → </a:t>
            </a:r>
            <a:r>
              <a:rPr lang="en-US" sz="1200" dirty="0" err="1">
                <a:latin typeface="Consolas" panose="020B0609020204030204" pitchFamily="49" charset="0"/>
              </a:rPr>
              <a:t>FFNreg</a:t>
            </a:r>
            <a:r>
              <a:rPr lang="en-US" sz="1200" dirty="0">
                <a:latin typeface="Consolas" panose="020B0609020204030204" pitchFamily="49" charset="0"/>
              </a:rPr>
              <a:t> (GELU) → </a:t>
            </a:r>
            <a:r>
              <a:rPr lang="en-US" sz="1200" dirty="0" err="1">
                <a:latin typeface="Consolas" panose="020B0609020204030204" pitchFamily="49" charset="0"/>
              </a:rPr>
              <a:t>rPPG</a:t>
            </a:r>
            <a:r>
              <a:rPr lang="en-US" sz="1200" dirty="0">
                <a:latin typeface="Consolas" panose="020B0609020204030204" pitchFamily="49" charset="0"/>
              </a:rPr>
              <a:t> sequence (length T).</a:t>
            </a:r>
            <a:br>
              <a:rPr lang="en-US" sz="1200" dirty="0">
                <a:latin typeface="Consolas" panose="020B0609020204030204" pitchFamily="49" charset="0"/>
              </a:rPr>
            </a:br>
            <a:r>
              <a:rPr lang="en-US" sz="1200" dirty="0">
                <a:latin typeface="Consolas" panose="020B0609020204030204" pitchFamily="49" charset="0"/>
              </a:rPr>
              <a:t>Train with Negative Pearson loss; convert to HR via bandpass (0.75–2.5 Hz) + peak/FFT.</a:t>
            </a:r>
          </a:p>
          <a:p>
            <a:pPr marL="171450" indent="-171450">
              <a:lnSpc>
                <a:spcPct val="150000"/>
              </a:lnSpc>
              <a:buFont typeface="Arial" panose="020B0604020202020204" pitchFamily="34" charset="0"/>
              <a:buChar char="•"/>
            </a:pPr>
            <a:r>
              <a:rPr lang="en-US" sz="1200" dirty="0">
                <a:latin typeface="Consolas" panose="020B0609020204030204" pitchFamily="49" charset="0"/>
              </a:rPr>
              <a:t>Design choices validated: YUV color space best; tokens crucial (large drops without them).</a:t>
            </a:r>
          </a:p>
        </p:txBody>
      </p:sp>
    </p:spTree>
    <p:extLst>
      <p:ext uri="{BB962C8B-B14F-4D97-AF65-F5344CB8AC3E}">
        <p14:creationId xmlns:p14="http://schemas.microsoft.com/office/powerpoint/2010/main" val="294578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13</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2</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2431435"/>
          </a:xfrm>
          <a:prstGeom prst="rect">
            <a:avLst/>
          </a:prstGeom>
          <a:noFill/>
        </p:spPr>
        <p:txBody>
          <a:bodyPr wrap="square">
            <a:spAutoFit/>
          </a:bodyPr>
          <a:lstStyle/>
          <a:p>
            <a:r>
              <a:rPr lang="en-US" sz="1600" b="1" dirty="0">
                <a:latin typeface="Consolas" panose="020B0609020204030204" pitchFamily="49" charset="0"/>
              </a:rPr>
              <a:t>Paper Name: Dual-path </a:t>
            </a:r>
            <a:r>
              <a:rPr lang="en-US" sz="1600" b="1" dirty="0" err="1">
                <a:latin typeface="Consolas" panose="020B0609020204030204" pitchFamily="49" charset="0"/>
              </a:rPr>
              <a:t>TokenLearner</a:t>
            </a:r>
            <a:r>
              <a:rPr lang="en-US" sz="1600" b="1" dirty="0">
                <a:latin typeface="Consolas" panose="020B0609020204030204" pitchFamily="49" charset="0"/>
              </a:rPr>
              <a:t> for Remote Photoplethysmography-based Physiological</a:t>
            </a:r>
          </a:p>
          <a:p>
            <a:r>
              <a:rPr lang="en-US" sz="1600" b="1" dirty="0">
                <a:latin typeface="Consolas" panose="020B0609020204030204" pitchFamily="49" charset="0"/>
              </a:rPr>
              <a:t>Measurement with Facial Videos</a:t>
            </a:r>
          </a:p>
          <a:p>
            <a:r>
              <a:rPr lang="en-US" sz="1600" b="1" dirty="0">
                <a:latin typeface="Consolas" panose="020B0609020204030204" pitchFamily="49" charset="0"/>
              </a:rPr>
              <a:t>Authors: Wei Qian, Dan Guo∗, Kun Li, </a:t>
            </a:r>
            <a:r>
              <a:rPr lang="en-US" sz="1600" b="1" dirty="0" err="1">
                <a:latin typeface="Consolas" panose="020B0609020204030204" pitchFamily="49" charset="0"/>
              </a:rPr>
              <a:t>Xilan</a:t>
            </a:r>
            <a:r>
              <a:rPr lang="en-US" sz="1600" b="1" dirty="0">
                <a:latin typeface="Consolas" panose="020B0609020204030204" pitchFamily="49" charset="0"/>
              </a:rPr>
              <a:t> Tian, Meng Wang</a:t>
            </a:r>
          </a:p>
          <a:p>
            <a:endParaRPr lang="en-US" sz="1600" b="1" dirty="0">
              <a:latin typeface="Consolas" panose="020B0609020204030204" pitchFamily="49" charset="0"/>
            </a:endParaRPr>
          </a:p>
          <a:p>
            <a:pPr marL="171450" indent="-171450">
              <a:buFont typeface="Arial" panose="020B0604020202020204" pitchFamily="34" charset="0"/>
              <a:buChar char="•"/>
            </a:pPr>
            <a:r>
              <a:rPr lang="en-US" sz="1100" dirty="0">
                <a:latin typeface="Consolas" panose="020B0609020204030204" pitchFamily="49" charset="0"/>
              </a:rPr>
              <a:t>The authors don’t feed raw face video directly into the model. Instead, </a:t>
            </a:r>
            <a:br>
              <a:rPr lang="en-US" sz="1100" dirty="0">
                <a:latin typeface="Consolas" panose="020B0609020204030204" pitchFamily="49" charset="0"/>
              </a:rPr>
            </a:br>
            <a:r>
              <a:rPr lang="en-US" sz="1100" dirty="0">
                <a:latin typeface="Consolas" panose="020B0609020204030204" pitchFamily="49" charset="0"/>
              </a:rPr>
              <a:t>they preprocess the video into a structured input called an </a:t>
            </a:r>
            <a:br>
              <a:rPr lang="en-US" sz="1100" dirty="0">
                <a:latin typeface="Consolas" panose="020B0609020204030204" pitchFamily="49" charset="0"/>
              </a:rPr>
            </a:br>
            <a:r>
              <a:rPr lang="en-US" sz="1100" dirty="0" err="1">
                <a:latin typeface="Consolas" panose="020B0609020204030204" pitchFamily="49" charset="0"/>
              </a:rPr>
              <a:t>MSTmap</a:t>
            </a:r>
            <a:r>
              <a:rPr lang="en-US" sz="1100" dirty="0">
                <a:latin typeface="Consolas" panose="020B0609020204030204" pitchFamily="49" charset="0"/>
              </a:rPr>
              <a:t> (Multi-Spectral Temporal map).</a:t>
            </a:r>
          </a:p>
          <a:p>
            <a:pPr marL="171450" indent="-171450">
              <a:buFont typeface="Arial" panose="020B0604020202020204" pitchFamily="34" charset="0"/>
              <a:buChar char="•"/>
            </a:pPr>
            <a:r>
              <a:rPr lang="en-US" sz="1100" dirty="0">
                <a:latin typeface="Consolas" panose="020B0609020204030204" pitchFamily="49" charset="0"/>
              </a:rPr>
              <a:t>Instead of just forehead/cheeks, they combine different face parts into 63 ROI groups </a:t>
            </a:r>
            <a:br>
              <a:rPr lang="en-US" sz="1100" dirty="0">
                <a:latin typeface="Consolas" panose="020B0609020204030204" pitchFamily="49" charset="0"/>
              </a:rPr>
            </a:br>
            <a:r>
              <a:rPr lang="en-US" sz="1100" dirty="0">
                <a:latin typeface="Consolas" panose="020B0609020204030204" pitchFamily="49" charset="0"/>
              </a:rPr>
              <a:t>(like small patches covering different </a:t>
            </a:r>
            <a:br>
              <a:rPr lang="en-US" sz="1100" dirty="0">
                <a:latin typeface="Consolas" panose="020B0609020204030204" pitchFamily="49" charset="0"/>
              </a:rPr>
            </a:br>
            <a:r>
              <a:rPr lang="en-US" sz="1100" dirty="0">
                <a:latin typeface="Consolas" panose="020B0609020204030204" pitchFamily="49" charset="0"/>
              </a:rPr>
              <a:t>skin areas).</a:t>
            </a:r>
          </a:p>
          <a:p>
            <a:pPr marL="171450" indent="-171450">
              <a:buFont typeface="Arial" panose="020B0604020202020204" pitchFamily="34" charset="0"/>
              <a:buChar char="•"/>
            </a:pPr>
            <a:r>
              <a:rPr lang="en-US" sz="1100" dirty="0">
                <a:latin typeface="Consolas" panose="020B0609020204030204" pitchFamily="49" charset="0"/>
              </a:rPr>
              <a:t>For each ROI, they compute the average RGB/YUV values over time.</a:t>
            </a:r>
          </a:p>
          <a:p>
            <a:endParaRPr lang="en-US" sz="1100" dirty="0">
              <a:latin typeface="Consolas" panose="020B0609020204030204" pitchFamily="49" charset="0"/>
            </a:endParaRPr>
          </a:p>
        </p:txBody>
      </p:sp>
      <p:pic>
        <p:nvPicPr>
          <p:cNvPr id="4" name="Picture 3">
            <a:extLst>
              <a:ext uri="{FF2B5EF4-FFF2-40B4-BE49-F238E27FC236}">
                <a16:creationId xmlns:a16="http://schemas.microsoft.com/office/drawing/2014/main" id="{EA4CABF5-C8C1-FB98-C8F8-92EA70577EFD}"/>
              </a:ext>
            </a:extLst>
          </p:cNvPr>
          <p:cNvPicPr>
            <a:picLocks noChangeAspect="1"/>
          </p:cNvPicPr>
          <p:nvPr/>
        </p:nvPicPr>
        <p:blipFill>
          <a:blip r:embed="rId4"/>
          <a:stretch>
            <a:fillRect/>
          </a:stretch>
        </p:blipFill>
        <p:spPr>
          <a:xfrm>
            <a:off x="0" y="3268785"/>
            <a:ext cx="8803084" cy="4243586"/>
          </a:xfrm>
          <a:prstGeom prst="rect">
            <a:avLst/>
          </a:prstGeom>
        </p:spPr>
      </p:pic>
      <p:sp>
        <p:nvSpPr>
          <p:cNvPr id="5" name="Rectangle 1">
            <a:extLst>
              <a:ext uri="{FF2B5EF4-FFF2-40B4-BE49-F238E27FC236}">
                <a16:creationId xmlns:a16="http://schemas.microsoft.com/office/drawing/2014/main" id="{A0A5A2FD-7D0D-B1CD-5C24-0A66FF38B0ED}"/>
              </a:ext>
            </a:extLst>
          </p:cNvPr>
          <p:cNvSpPr>
            <a:spLocks noChangeArrowheads="1"/>
          </p:cNvSpPr>
          <p:nvPr/>
        </p:nvSpPr>
        <p:spPr bwMode="auto">
          <a:xfrm>
            <a:off x="7002884" y="1637404"/>
            <a:ext cx="387317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Y = Luminance (brightness)</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How light or dark the pixel 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Similar to a grayscale version of the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U = Chrominance (blue projection)</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Encodes how much </a:t>
            </a:r>
            <a:r>
              <a:rPr kumimoji="0" lang="en-US" altLang="en-US" sz="1050" b="1" i="0" u="none" strike="noStrike" cap="none" normalizeH="0" baseline="0" dirty="0">
                <a:ln>
                  <a:noFill/>
                </a:ln>
                <a:solidFill>
                  <a:schemeClr val="tx1"/>
                </a:solidFill>
                <a:effectLst/>
                <a:latin typeface="Arial" panose="020B0604020202020204" pitchFamily="34" charset="0"/>
              </a:rPr>
              <a:t>blue</a:t>
            </a:r>
            <a:r>
              <a:rPr kumimoji="0" lang="en-US" altLang="en-US" sz="1050" b="0" i="0" u="none" strike="noStrike" cap="none" normalizeH="0" baseline="0" dirty="0">
                <a:ln>
                  <a:noFill/>
                </a:ln>
                <a:solidFill>
                  <a:schemeClr val="tx1"/>
                </a:solidFill>
                <a:effectLst/>
                <a:latin typeface="Arial" panose="020B0604020202020204" pitchFamily="34" charset="0"/>
              </a:rPr>
              <a:t> is in the color relative to brightness.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V = Chrominance (red projection)</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Encodes how much </a:t>
            </a:r>
            <a:r>
              <a:rPr kumimoji="0" lang="en-US" altLang="en-US" sz="1050" b="1" i="0" u="none" strike="noStrike" cap="none" normalizeH="0" baseline="0" dirty="0">
                <a:ln>
                  <a:noFill/>
                </a:ln>
                <a:solidFill>
                  <a:schemeClr val="tx1"/>
                </a:solidFill>
                <a:effectLst/>
                <a:latin typeface="Arial" panose="020B0604020202020204" pitchFamily="34" charset="0"/>
              </a:rPr>
              <a:t>red</a:t>
            </a:r>
            <a:r>
              <a:rPr kumimoji="0" lang="en-US" altLang="en-US" sz="1050" b="0" i="0" u="none" strike="noStrike" cap="none" normalizeH="0" baseline="0" dirty="0">
                <a:ln>
                  <a:noFill/>
                </a:ln>
                <a:solidFill>
                  <a:schemeClr val="tx1"/>
                </a:solidFill>
                <a:effectLst/>
                <a:latin typeface="Arial" panose="020B0604020202020204" pitchFamily="34" charset="0"/>
              </a:rPr>
              <a:t> is in the color relative to brightness.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AF3A68E-2DEE-9120-B066-C50604F7CFB8}"/>
              </a:ext>
            </a:extLst>
          </p:cNvPr>
          <p:cNvSpPr txBox="1"/>
          <p:nvPr/>
        </p:nvSpPr>
        <p:spPr>
          <a:xfrm>
            <a:off x="8399624" y="2927812"/>
            <a:ext cx="2279959" cy="923330"/>
          </a:xfrm>
          <a:prstGeom prst="rect">
            <a:avLst/>
          </a:prstGeom>
          <a:noFill/>
        </p:spPr>
        <p:txBody>
          <a:bodyPr wrap="square">
            <a:spAutoFit/>
          </a:bodyPr>
          <a:lstStyle/>
          <a:p>
            <a:r>
              <a:rPr lang="en-US" sz="900" dirty="0"/>
              <a:t> # Conversion matrix (BT.601 standard)</a:t>
            </a:r>
          </a:p>
          <a:p>
            <a:r>
              <a:rPr lang="en-US" sz="900" dirty="0"/>
              <a:t>    M = </a:t>
            </a:r>
            <a:r>
              <a:rPr lang="en-US" sz="900" dirty="0" err="1"/>
              <a:t>np.array</a:t>
            </a:r>
            <a:r>
              <a:rPr lang="en-US" sz="900" dirty="0"/>
              <a:t>([</a:t>
            </a:r>
          </a:p>
          <a:p>
            <a:r>
              <a:rPr lang="en-US" sz="900" dirty="0"/>
              <a:t>        [0.299,     0.587,     0.114   ],</a:t>
            </a:r>
          </a:p>
          <a:p>
            <a:r>
              <a:rPr lang="en-US" sz="900" dirty="0"/>
              <a:t>        [-0.14713, -0.28886,   0.436   ],</a:t>
            </a:r>
          </a:p>
          <a:p>
            <a:r>
              <a:rPr lang="en-US" sz="900" dirty="0"/>
              <a:t>        [0.615,    -0.51499,  -0.10001 ]</a:t>
            </a:r>
          </a:p>
          <a:p>
            <a:r>
              <a:rPr lang="en-US" sz="900" dirty="0"/>
              <a:t>    ])</a:t>
            </a:r>
          </a:p>
        </p:txBody>
      </p:sp>
    </p:spTree>
    <p:extLst>
      <p:ext uri="{BB962C8B-B14F-4D97-AF65-F5344CB8AC3E}">
        <p14:creationId xmlns:p14="http://schemas.microsoft.com/office/powerpoint/2010/main" val="492242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14</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2</a:t>
            </a:r>
          </a:p>
        </p:txBody>
      </p:sp>
      <p:sp>
        <p:nvSpPr>
          <p:cNvPr id="6" name="TextBox 5">
            <a:extLst>
              <a:ext uri="{FF2B5EF4-FFF2-40B4-BE49-F238E27FC236}">
                <a16:creationId xmlns:a16="http://schemas.microsoft.com/office/drawing/2014/main" id="{3454B57A-EBCD-21D7-CC08-DF8079C60F14}"/>
              </a:ext>
            </a:extLst>
          </p:cNvPr>
          <p:cNvSpPr txBox="1"/>
          <p:nvPr/>
        </p:nvSpPr>
        <p:spPr>
          <a:xfrm>
            <a:off x="0" y="1026485"/>
            <a:ext cx="9372917" cy="2431435"/>
          </a:xfrm>
          <a:prstGeom prst="rect">
            <a:avLst/>
          </a:prstGeom>
          <a:noFill/>
        </p:spPr>
        <p:txBody>
          <a:bodyPr wrap="square">
            <a:spAutoFit/>
          </a:bodyPr>
          <a:lstStyle/>
          <a:p>
            <a:r>
              <a:rPr lang="en-US" sz="1600" b="1" i="1" dirty="0"/>
              <a:t>Model Input: </a:t>
            </a:r>
            <a:r>
              <a:rPr lang="en-US" sz="1600" b="1" i="1" dirty="0" err="1"/>
              <a:t>MSTmap</a:t>
            </a:r>
            <a:r>
              <a:rPr lang="en-US" sz="1600" b="1" i="1" dirty="0"/>
              <a:t> (63 × 3 × T).                Model Size: 4M param approximate.</a:t>
            </a:r>
          </a:p>
          <a:p>
            <a:endParaRPr lang="en-US" sz="1600" b="1" i="1" dirty="0"/>
          </a:p>
          <a:p>
            <a:r>
              <a:rPr lang="en-US" sz="1200" dirty="0"/>
              <a:t>Time (T frames {10 sec window}) ───────────────►</a:t>
            </a:r>
          </a:p>
          <a:p>
            <a:r>
              <a:rPr lang="en-US" sz="1200" dirty="0"/>
              <a:t>          ┌──────────────────────┐</a:t>
            </a:r>
          </a:p>
          <a:p>
            <a:r>
              <a:rPr lang="en-US" sz="1200" dirty="0"/>
              <a:t> ROI #1   │ [Y1, U1, V1]    [Y2, U2, V2] ... [YT, UT, VT] │</a:t>
            </a:r>
          </a:p>
          <a:p>
            <a:r>
              <a:rPr lang="en-US" sz="1200" dirty="0"/>
              <a:t> ROI #2   │ [Y1, U1, V1]    [Y2, U2, V2] ... [YT, UT, VT] │</a:t>
            </a:r>
          </a:p>
          <a:p>
            <a:r>
              <a:rPr lang="en-US" sz="1200" dirty="0"/>
              <a:t> ROI #3   │ [Y1, U1, V1]    [Y2, U2, V2] ... [YT, UT, VT] │</a:t>
            </a:r>
          </a:p>
          <a:p>
            <a:r>
              <a:rPr lang="en-US" sz="1200" dirty="0"/>
              <a:t>   ...        │              ...                                       │</a:t>
            </a:r>
          </a:p>
          <a:p>
            <a:r>
              <a:rPr lang="en-US" sz="1200" dirty="0"/>
              <a:t> ROI #63  │ [Y1, U1, V1]    [Y2, U2, V2] ... [YT, UT, VT] │</a:t>
            </a:r>
          </a:p>
          <a:p>
            <a:r>
              <a:rPr lang="en-US" sz="1200" dirty="0"/>
              <a:t>          └──────────────────────┘</a:t>
            </a:r>
          </a:p>
          <a:p>
            <a:r>
              <a:rPr lang="en-US" sz="1200" dirty="0"/>
              <a:t>                     ↑</a:t>
            </a:r>
          </a:p>
          <a:p>
            <a:r>
              <a:rPr lang="en-US" sz="1200" dirty="0"/>
              <a:t>                     3 color channels (YUV)</a:t>
            </a:r>
          </a:p>
        </p:txBody>
      </p:sp>
      <p:pic>
        <p:nvPicPr>
          <p:cNvPr id="9" name="Picture 8">
            <a:extLst>
              <a:ext uri="{FF2B5EF4-FFF2-40B4-BE49-F238E27FC236}">
                <a16:creationId xmlns:a16="http://schemas.microsoft.com/office/drawing/2014/main" id="{A38D1D42-469B-92A5-DF6B-C5BDBE19ACEC}"/>
              </a:ext>
            </a:extLst>
          </p:cNvPr>
          <p:cNvPicPr>
            <a:picLocks noChangeAspect="1"/>
          </p:cNvPicPr>
          <p:nvPr/>
        </p:nvPicPr>
        <p:blipFill>
          <a:blip r:embed="rId4"/>
          <a:stretch>
            <a:fillRect/>
          </a:stretch>
        </p:blipFill>
        <p:spPr>
          <a:xfrm>
            <a:off x="162124" y="3554155"/>
            <a:ext cx="9289032" cy="3800289"/>
          </a:xfrm>
          <a:prstGeom prst="rect">
            <a:avLst/>
          </a:prstGeom>
        </p:spPr>
      </p:pic>
    </p:spTree>
    <p:extLst>
      <p:ext uri="{BB962C8B-B14F-4D97-AF65-F5344CB8AC3E}">
        <p14:creationId xmlns:p14="http://schemas.microsoft.com/office/powerpoint/2010/main" val="425156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15</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2</a:t>
            </a:r>
          </a:p>
        </p:txBody>
      </p:sp>
      <p:graphicFrame>
        <p:nvGraphicFramePr>
          <p:cNvPr id="3" name="Table 2">
            <a:extLst>
              <a:ext uri="{FF2B5EF4-FFF2-40B4-BE49-F238E27FC236}">
                <a16:creationId xmlns:a16="http://schemas.microsoft.com/office/drawing/2014/main" id="{BE78B25F-995D-8B77-2B11-80AC148490EF}"/>
              </a:ext>
            </a:extLst>
          </p:cNvPr>
          <p:cNvGraphicFramePr>
            <a:graphicFrameLocks noGrp="1"/>
          </p:cNvGraphicFramePr>
          <p:nvPr>
            <p:extLst>
              <p:ext uri="{D42A27DB-BD31-4B8C-83A1-F6EECF244321}">
                <p14:modId xmlns:p14="http://schemas.microsoft.com/office/powerpoint/2010/main" val="194648736"/>
              </p:ext>
            </p:extLst>
          </p:nvPr>
        </p:nvGraphicFramePr>
        <p:xfrm>
          <a:off x="234132" y="972319"/>
          <a:ext cx="10186010" cy="6106972"/>
        </p:xfrm>
        <a:graphic>
          <a:graphicData uri="http://schemas.openxmlformats.org/drawingml/2006/table">
            <a:tbl>
              <a:tblPr/>
              <a:tblGrid>
                <a:gridCol w="2037202">
                  <a:extLst>
                    <a:ext uri="{9D8B030D-6E8A-4147-A177-3AD203B41FA5}">
                      <a16:colId xmlns:a16="http://schemas.microsoft.com/office/drawing/2014/main" val="1262441700"/>
                    </a:ext>
                  </a:extLst>
                </a:gridCol>
                <a:gridCol w="2037202">
                  <a:extLst>
                    <a:ext uri="{9D8B030D-6E8A-4147-A177-3AD203B41FA5}">
                      <a16:colId xmlns:a16="http://schemas.microsoft.com/office/drawing/2014/main" val="3490893172"/>
                    </a:ext>
                  </a:extLst>
                </a:gridCol>
                <a:gridCol w="2037202">
                  <a:extLst>
                    <a:ext uri="{9D8B030D-6E8A-4147-A177-3AD203B41FA5}">
                      <a16:colId xmlns:a16="http://schemas.microsoft.com/office/drawing/2014/main" val="3405292514"/>
                    </a:ext>
                  </a:extLst>
                </a:gridCol>
                <a:gridCol w="2037202">
                  <a:extLst>
                    <a:ext uri="{9D8B030D-6E8A-4147-A177-3AD203B41FA5}">
                      <a16:colId xmlns:a16="http://schemas.microsoft.com/office/drawing/2014/main" val="3647462993"/>
                    </a:ext>
                  </a:extLst>
                </a:gridCol>
                <a:gridCol w="2037202">
                  <a:extLst>
                    <a:ext uri="{9D8B030D-6E8A-4147-A177-3AD203B41FA5}">
                      <a16:colId xmlns:a16="http://schemas.microsoft.com/office/drawing/2014/main" val="2804645100"/>
                    </a:ext>
                  </a:extLst>
                </a:gridCol>
              </a:tblGrid>
              <a:tr h="204465">
                <a:tc>
                  <a:txBody>
                    <a:bodyPr/>
                    <a:lstStyle/>
                    <a:p>
                      <a:r>
                        <a:rPr lang="en-US" sz="1200" b="1" dirty="0"/>
                        <a:t>Train → Test</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Method</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MAE ↓</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RMSE ↓</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r ↑</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735987"/>
                  </a:ext>
                </a:extLst>
              </a:tr>
              <a:tr h="361745">
                <a:tc>
                  <a:txBody>
                    <a:bodyPr/>
                    <a:lstStyle/>
                    <a:p>
                      <a:r>
                        <a:rPr lang="en-US" sz="1200" b="1" dirty="0"/>
                        <a:t>VIPL-HR → MMSE-HR</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CHROM [2]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3.81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6.42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0.89</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7928946"/>
                  </a:ext>
                </a:extLst>
              </a:tr>
              <a:tr h="204465">
                <a:tc>
                  <a:txBody>
                    <a:bodyPr/>
                    <a:lstStyle/>
                    <a:p>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POS [3]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3.55</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6.19</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0.90</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05094530"/>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CVD [14]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3.12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6.08</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0.91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3764010"/>
                  </a:ext>
                </a:extLst>
              </a:tr>
              <a:tr h="361745">
                <a:tc>
                  <a:txBody>
                    <a:bodyPr/>
                    <a:lstStyle/>
                    <a:p>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err="1"/>
                        <a:t>PhysFormer</a:t>
                      </a:r>
                      <a:r>
                        <a:rPr lang="en-US" sz="1200" dirty="0"/>
                        <a:t> [21]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2.84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5.36</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0.92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83675350"/>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dirty="0"/>
                        <a:t>Dual-TL (ours)</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dirty="0"/>
                        <a:t>2.25</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5.11</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0.93</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84503543"/>
                  </a:ext>
                </a:extLst>
              </a:tr>
              <a:tr h="361745">
                <a:tc>
                  <a:txBody>
                    <a:bodyPr/>
                    <a:lstStyle/>
                    <a:p>
                      <a:r>
                        <a:rPr lang="en-US" sz="1200" b="1"/>
                        <a:t>PURE → MMSE-HR</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CHROM [2]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4.10</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6.94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0.85</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52522815"/>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POS [3]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3.99</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6.84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0.86</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5161440"/>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CVD [14]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3.72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6.80</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0.87</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82204944"/>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rPPGNet [16]</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3.43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6.62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0.88</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55190028"/>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PhysFormer [21]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2.84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5.89</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0.90</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2263942"/>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Dual-TL (ours)</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2.51</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dirty="0"/>
                        <a:t>5.27</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0.93</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37128621"/>
                  </a:ext>
                </a:extLst>
              </a:tr>
              <a:tr h="361745">
                <a:tc>
                  <a:txBody>
                    <a:bodyPr/>
                    <a:lstStyle/>
                    <a:p>
                      <a:r>
                        <a:rPr lang="en-US" sz="1200" b="1"/>
                        <a:t>MMSE-HR → PURE</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CHROM [2]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3.68</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6.04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0.87</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42815779"/>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POS [3]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3.53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5.92</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0.88</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43426356"/>
                  </a:ext>
                </a:extLst>
              </a:tr>
              <a:tr h="20446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CVD [14]</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2.26</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3.57</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0.96</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63946758"/>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PhysFormer [21]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2.41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3.61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0.95</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6195205"/>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Dual-TL (ours)</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2.18</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3.23</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dirty="0"/>
                        <a:t>0.98</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76925434"/>
                  </a:ext>
                </a:extLst>
              </a:tr>
              <a:tr h="361745">
                <a:tc>
                  <a:txBody>
                    <a:bodyPr/>
                    <a:lstStyle/>
                    <a:p>
                      <a:r>
                        <a:rPr lang="en-US" sz="1200" b="1"/>
                        <a:t>UBFC-rPPG → PURE</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PhysNet [11]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31.45</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39.25</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–0.01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72727568"/>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PhysFormer [21]</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23.63</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t>30.70</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t>0.07</a:t>
                      </a:r>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26927546"/>
                  </a:ext>
                </a:extLst>
              </a:tr>
              <a:tr h="361745">
                <a:tc>
                  <a:txBody>
                    <a:bodyPr/>
                    <a:lstStyle/>
                    <a:p>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Dual-TL (ours)</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14.12</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a:t>23.47</a:t>
                      </a:r>
                      <a:endParaRPr lang="en-US" sz="120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b="1" dirty="0"/>
                        <a:t>0.23</a:t>
                      </a:r>
                      <a:endParaRPr lang="en-US" sz="1200" dirty="0"/>
                    </a:p>
                  </a:txBody>
                  <a:tcPr marL="37874" marR="37874" marT="18937" marB="1893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85124546"/>
                  </a:ext>
                </a:extLst>
              </a:tr>
            </a:tbl>
          </a:graphicData>
        </a:graphic>
      </p:graphicFrame>
    </p:spTree>
    <p:extLst>
      <p:ext uri="{BB962C8B-B14F-4D97-AF65-F5344CB8AC3E}">
        <p14:creationId xmlns:p14="http://schemas.microsoft.com/office/powerpoint/2010/main" val="414385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16</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3</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6495176"/>
          </a:xfrm>
          <a:prstGeom prst="rect">
            <a:avLst/>
          </a:prstGeom>
          <a:noFill/>
        </p:spPr>
        <p:txBody>
          <a:bodyPr wrap="square">
            <a:spAutoFit/>
          </a:bodyPr>
          <a:lstStyle/>
          <a:p>
            <a:r>
              <a:rPr lang="en-US" sz="1600" b="1" dirty="0">
                <a:latin typeface="Consolas" panose="020B0609020204030204" pitchFamily="49" charset="0"/>
              </a:rPr>
              <a:t>Paper Name: Dual-path </a:t>
            </a:r>
            <a:r>
              <a:rPr lang="en-US" sz="1600" b="1" dirty="0" err="1">
                <a:latin typeface="Consolas" panose="020B0609020204030204" pitchFamily="49" charset="0"/>
              </a:rPr>
              <a:t>TokenLearner</a:t>
            </a:r>
            <a:r>
              <a:rPr lang="en-US" sz="1600" b="1" dirty="0">
                <a:latin typeface="Consolas" panose="020B0609020204030204" pitchFamily="49" charset="0"/>
              </a:rPr>
              <a:t> for Remote Photoplethysmography-based Physiological</a:t>
            </a:r>
          </a:p>
          <a:p>
            <a:r>
              <a:rPr lang="en-US" sz="1600" b="1" dirty="0">
                <a:latin typeface="Consolas" panose="020B0609020204030204" pitchFamily="49" charset="0"/>
              </a:rPr>
              <a:t>Measurement with Facial Videos</a:t>
            </a:r>
          </a:p>
          <a:p>
            <a:r>
              <a:rPr lang="en-US" sz="1600" b="1" dirty="0">
                <a:latin typeface="Consolas" panose="020B0609020204030204" pitchFamily="49" charset="0"/>
              </a:rPr>
              <a:t>Authors: Wei Qian, Dan Guo∗, Kun Li, </a:t>
            </a:r>
            <a:r>
              <a:rPr lang="en-US" sz="1600" b="1" dirty="0" err="1">
                <a:latin typeface="Consolas" panose="020B0609020204030204" pitchFamily="49" charset="0"/>
              </a:rPr>
              <a:t>Xilan</a:t>
            </a:r>
            <a:r>
              <a:rPr lang="en-US" sz="1600" b="1" dirty="0">
                <a:latin typeface="Consolas" panose="020B0609020204030204" pitchFamily="49" charset="0"/>
              </a:rPr>
              <a:t> Tian, Meng Wang</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Description: </a:t>
            </a:r>
          </a:p>
          <a:p>
            <a:pPr>
              <a:lnSpc>
                <a:spcPct val="150000"/>
              </a:lnSpc>
            </a:pPr>
            <a:r>
              <a:rPr lang="en-US" sz="1200" dirty="0">
                <a:solidFill>
                  <a:schemeClr val="tx1">
                    <a:lumMod val="95000"/>
                    <a:lumOff val="5000"/>
                  </a:schemeClr>
                </a:solidFill>
                <a:latin typeface="Consolas" panose="020B0609020204030204" pitchFamily="49" charset="0"/>
              </a:rPr>
              <a:t>The paper proposes Dual-GAN, a framework with two adversarial networks that jointly model the blood volume pulse (BVP) signal and noise distribution. It also introduces a ROI Alignment &amp; Fusion (ROI-AF) block to handle ROI-specific noise</a:t>
            </a:r>
            <a:br>
              <a:rPr lang="en-US" sz="1200" dirty="0">
                <a:solidFill>
                  <a:schemeClr val="tx1">
                    <a:lumMod val="95000"/>
                    <a:lumOff val="5000"/>
                  </a:schemeClr>
                </a:solidFill>
                <a:latin typeface="Consolas" panose="020B0609020204030204" pitchFamily="49" charset="0"/>
              </a:rPr>
            </a:br>
            <a:r>
              <a:rPr lang="en-US" sz="1200" dirty="0">
                <a:solidFill>
                  <a:schemeClr val="tx1">
                    <a:lumMod val="95000"/>
                    <a:lumOff val="5000"/>
                  </a:schemeClr>
                </a:solidFill>
                <a:latin typeface="Consolas" panose="020B0609020204030204" pitchFamily="49" charset="0"/>
              </a:rPr>
              <a:t> variations. This approach improves robustness for HR, HRV, and RF estimation in noisy, real-world conditions.</a:t>
            </a:r>
            <a:br>
              <a:rPr lang="en-US" sz="1200" dirty="0">
                <a:solidFill>
                  <a:schemeClr val="tx1">
                    <a:lumMod val="95000"/>
                    <a:lumOff val="5000"/>
                  </a:schemeClr>
                </a:solidFill>
                <a:latin typeface="Consolas" panose="020B0609020204030204" pitchFamily="49" charset="0"/>
              </a:rPr>
            </a:br>
            <a:endParaRPr lang="en-US" sz="1200" dirty="0">
              <a:solidFill>
                <a:schemeClr val="tx1">
                  <a:lumMod val="95000"/>
                  <a:lumOff val="5000"/>
                </a:schemeClr>
              </a:solidFill>
              <a:latin typeface="Consolas" panose="020B0609020204030204" pitchFamily="49" charset="0"/>
            </a:endParaRPr>
          </a:p>
          <a:p>
            <a:pPr>
              <a:lnSpc>
                <a:spcPct val="150000"/>
              </a:lnSpc>
            </a:pPr>
            <a:r>
              <a:rPr lang="en-US" sz="1200" dirty="0">
                <a:solidFill>
                  <a:schemeClr val="bg1">
                    <a:lumMod val="65000"/>
                  </a:schemeClr>
                </a:solidFill>
                <a:latin typeface="Consolas" panose="020B0609020204030204" pitchFamily="49" charset="0"/>
              </a:rPr>
              <a:t>Datasets Used:</a:t>
            </a:r>
            <a:endParaRPr lang="en-US" sz="1200" b="0"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VIPL-HR – large, multi-scenario dataset (used as initial training base).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PURE – six activities (sitting, talking, head movements).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UBFC-</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 uncompressed indoor/outdoor lighting variations.</a:t>
            </a:r>
            <a:endPar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endParaRPr>
          </a:p>
          <a:p>
            <a:pPr>
              <a:lnSpc>
                <a:spcPct val="150000"/>
              </a:lnSpc>
            </a:pPr>
            <a:endPar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endParaRPr>
          </a:p>
          <a:p>
            <a:pPr>
              <a:lnSpc>
                <a:spcPct val="150000"/>
              </a:lnSpc>
            </a:pPr>
            <a:r>
              <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Spatial-Temporal Map (</a:t>
            </a:r>
            <a:r>
              <a:rPr lang="en-US" sz="1200" b="0" i="0" dirty="0" err="1">
                <a:effectLst/>
                <a:latin typeface="Consolas" panose="020B0609020204030204" pitchFamily="49" charset="0"/>
              </a:rPr>
              <a:t>STMap</a:t>
            </a:r>
            <a:r>
              <a:rPr lang="en-US" sz="1200" b="0" i="0" dirty="0">
                <a:effectLst/>
                <a:latin typeface="Consolas" panose="020B0609020204030204" pitchFamily="49" charset="0"/>
              </a:rPr>
              <a:t>): Constructed from face ROI color time series as input.</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Dual-GAN architecture:</a:t>
            </a:r>
            <a:br>
              <a:rPr lang="en-US" sz="1200" b="0" i="0" dirty="0">
                <a:effectLst/>
                <a:latin typeface="Consolas" panose="020B0609020204030204" pitchFamily="49" charset="0"/>
              </a:rPr>
            </a:br>
            <a:r>
              <a:rPr lang="en-US" sz="1200" b="0" i="0" dirty="0">
                <a:effectLst/>
                <a:latin typeface="Consolas" panose="020B0609020204030204" pitchFamily="49" charset="0"/>
              </a:rPr>
              <a:t>BVP-GAN: Learns to predict clean BVP signals from </a:t>
            </a:r>
            <a:r>
              <a:rPr lang="en-US" sz="1200" b="0" i="0" dirty="0" err="1">
                <a:effectLst/>
                <a:latin typeface="Consolas" panose="020B0609020204030204" pitchFamily="49" charset="0"/>
              </a:rPr>
              <a:t>STMap</a:t>
            </a:r>
            <a:r>
              <a:rPr lang="en-US" sz="1200" b="0" i="0" dirty="0">
                <a:effectLst/>
                <a:latin typeface="Consolas" panose="020B0609020204030204" pitchFamily="49" charset="0"/>
              </a:rPr>
              <a:t>.</a:t>
            </a:r>
            <a:br>
              <a:rPr lang="en-US" sz="1200" b="0" i="0" dirty="0">
                <a:effectLst/>
                <a:latin typeface="Consolas" panose="020B0609020204030204" pitchFamily="49" charset="0"/>
              </a:rPr>
            </a:br>
            <a:r>
              <a:rPr lang="en-US" sz="1200" b="0" i="0" dirty="0">
                <a:effectLst/>
                <a:latin typeface="Consolas" panose="020B0609020204030204" pitchFamily="49" charset="0"/>
              </a:rPr>
              <a:t>Noise-GAN: Learns to model realistic noise distributions and generate synthetic </a:t>
            </a:r>
            <a:r>
              <a:rPr lang="en-US" sz="1200" b="0" i="0" dirty="0" err="1">
                <a:effectLst/>
                <a:latin typeface="Consolas" panose="020B0609020204030204" pitchFamily="49" charset="0"/>
              </a:rPr>
              <a:t>STMaps</a:t>
            </a:r>
            <a:r>
              <a:rPr lang="en-US" sz="1200" b="0" i="0" dirty="0">
                <a:effectLst/>
                <a:latin typeface="Consolas" panose="020B0609020204030204" pitchFamily="49" charset="0"/>
              </a:rPr>
              <a:t> with noise.</a:t>
            </a:r>
            <a:br>
              <a:rPr lang="en-US" sz="1200" b="0" i="0" dirty="0">
                <a:effectLst/>
                <a:latin typeface="Consolas" panose="020B0609020204030204" pitchFamily="49" charset="0"/>
              </a:rPr>
            </a:br>
            <a:r>
              <a:rPr lang="en-US" sz="1200" b="0" i="0" dirty="0">
                <a:effectLst/>
                <a:latin typeface="Consolas" panose="020B0609020204030204" pitchFamily="49" charset="0"/>
              </a:rPr>
              <a:t>Shared discriminator links the two GANs.</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ROI-AF Block:</a:t>
            </a:r>
            <a:br>
              <a:rPr lang="en-US" sz="1200" b="0" i="0" dirty="0">
                <a:effectLst/>
                <a:latin typeface="Consolas" panose="020B0609020204030204" pitchFamily="49" charset="0"/>
              </a:rPr>
            </a:br>
            <a:r>
              <a:rPr lang="en-US" sz="1200" b="0" i="0" dirty="0">
                <a:effectLst/>
                <a:latin typeface="Consolas" panose="020B0609020204030204" pitchFamily="49" charset="0"/>
              </a:rPr>
              <a:t>Performs ROI-wise convolution + channel attention.</a:t>
            </a:r>
            <a:br>
              <a:rPr lang="en-US" sz="1200" b="0" i="0" dirty="0">
                <a:effectLst/>
                <a:latin typeface="Consolas" panose="020B0609020204030204" pitchFamily="49" charset="0"/>
              </a:rPr>
            </a:br>
            <a:r>
              <a:rPr lang="en-US" sz="1200" b="0" i="0" dirty="0">
                <a:effectLst/>
                <a:latin typeface="Consolas" panose="020B0609020204030204" pitchFamily="49" charset="0"/>
              </a:rPr>
              <a:t>Reduces inconsistency between ROIs and enlarges receptive field.</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Losses: Negative Pearson correlation, frequency-domain loss, HR regression (auxiliary task).</a:t>
            </a:r>
          </a:p>
        </p:txBody>
      </p:sp>
    </p:spTree>
    <p:extLst>
      <p:ext uri="{BB962C8B-B14F-4D97-AF65-F5344CB8AC3E}">
        <p14:creationId xmlns:p14="http://schemas.microsoft.com/office/powerpoint/2010/main" val="243044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17</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3</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1077218"/>
          </a:xfrm>
          <a:prstGeom prst="rect">
            <a:avLst/>
          </a:prstGeom>
          <a:noFill/>
        </p:spPr>
        <p:txBody>
          <a:bodyPr wrap="square">
            <a:spAutoFit/>
          </a:bodyPr>
          <a:lstStyle/>
          <a:p>
            <a:r>
              <a:rPr lang="en-US" sz="1600" b="1" dirty="0">
                <a:latin typeface="Consolas" panose="020B0609020204030204" pitchFamily="49" charset="0"/>
              </a:rPr>
              <a:t>Paper Name: Dual-path </a:t>
            </a:r>
            <a:r>
              <a:rPr lang="en-US" sz="1600" b="1" dirty="0" err="1">
                <a:latin typeface="Consolas" panose="020B0609020204030204" pitchFamily="49" charset="0"/>
              </a:rPr>
              <a:t>TokenLearner</a:t>
            </a:r>
            <a:r>
              <a:rPr lang="en-US" sz="1600" b="1" dirty="0">
                <a:latin typeface="Consolas" panose="020B0609020204030204" pitchFamily="49" charset="0"/>
              </a:rPr>
              <a:t> for Remote Photoplethysmography-based Physiological</a:t>
            </a:r>
          </a:p>
          <a:p>
            <a:r>
              <a:rPr lang="en-US" sz="1600" b="1" dirty="0">
                <a:latin typeface="Consolas" panose="020B0609020204030204" pitchFamily="49" charset="0"/>
              </a:rPr>
              <a:t>Measurement with Facial Videos</a:t>
            </a:r>
          </a:p>
          <a:p>
            <a:r>
              <a:rPr lang="en-US" sz="1600" b="1" dirty="0">
                <a:latin typeface="Consolas" panose="020B0609020204030204" pitchFamily="49" charset="0"/>
              </a:rPr>
              <a:t>Authors: Wei Qian, Dan Guo∗, Kun Li, </a:t>
            </a:r>
            <a:r>
              <a:rPr lang="en-US" sz="1600" b="1" dirty="0" err="1">
                <a:latin typeface="Consolas" panose="020B0609020204030204" pitchFamily="49" charset="0"/>
              </a:rPr>
              <a:t>Xilan</a:t>
            </a:r>
            <a:r>
              <a:rPr lang="en-US" sz="1600" b="1" dirty="0">
                <a:latin typeface="Consolas" panose="020B0609020204030204" pitchFamily="49" charset="0"/>
              </a:rPr>
              <a:t> Tian, Meng Wang</a:t>
            </a:r>
          </a:p>
          <a:p>
            <a:endParaRPr lang="en-US" sz="1600" b="1" dirty="0">
              <a:latin typeface="Consolas" panose="020B0609020204030204" pitchFamily="49" charset="0"/>
            </a:endParaRPr>
          </a:p>
        </p:txBody>
      </p:sp>
      <p:graphicFrame>
        <p:nvGraphicFramePr>
          <p:cNvPr id="4" name="Table 3">
            <a:extLst>
              <a:ext uri="{FF2B5EF4-FFF2-40B4-BE49-F238E27FC236}">
                <a16:creationId xmlns:a16="http://schemas.microsoft.com/office/drawing/2014/main" id="{C1DF08F5-ED1F-46B7-4006-02E6F248E35D}"/>
              </a:ext>
            </a:extLst>
          </p:cNvPr>
          <p:cNvGraphicFramePr>
            <a:graphicFrameLocks noGrp="1"/>
          </p:cNvGraphicFramePr>
          <p:nvPr>
            <p:extLst>
              <p:ext uri="{D42A27DB-BD31-4B8C-83A1-F6EECF244321}">
                <p14:modId xmlns:p14="http://schemas.microsoft.com/office/powerpoint/2010/main" val="3486038728"/>
              </p:ext>
            </p:extLst>
          </p:nvPr>
        </p:nvGraphicFramePr>
        <p:xfrm>
          <a:off x="162124" y="1764407"/>
          <a:ext cx="10081120" cy="5617289"/>
        </p:xfrm>
        <a:graphic>
          <a:graphicData uri="http://schemas.openxmlformats.org/drawingml/2006/table">
            <a:tbl>
              <a:tblPr/>
              <a:tblGrid>
                <a:gridCol w="2520280">
                  <a:extLst>
                    <a:ext uri="{9D8B030D-6E8A-4147-A177-3AD203B41FA5}">
                      <a16:colId xmlns:a16="http://schemas.microsoft.com/office/drawing/2014/main" val="1715455582"/>
                    </a:ext>
                  </a:extLst>
                </a:gridCol>
                <a:gridCol w="2520280">
                  <a:extLst>
                    <a:ext uri="{9D8B030D-6E8A-4147-A177-3AD203B41FA5}">
                      <a16:colId xmlns:a16="http://schemas.microsoft.com/office/drawing/2014/main" val="1128220862"/>
                    </a:ext>
                  </a:extLst>
                </a:gridCol>
                <a:gridCol w="2520280">
                  <a:extLst>
                    <a:ext uri="{9D8B030D-6E8A-4147-A177-3AD203B41FA5}">
                      <a16:colId xmlns:a16="http://schemas.microsoft.com/office/drawing/2014/main" val="4048658228"/>
                    </a:ext>
                  </a:extLst>
                </a:gridCol>
                <a:gridCol w="2520280">
                  <a:extLst>
                    <a:ext uri="{9D8B030D-6E8A-4147-A177-3AD203B41FA5}">
                      <a16:colId xmlns:a16="http://schemas.microsoft.com/office/drawing/2014/main" val="3502170990"/>
                    </a:ext>
                  </a:extLst>
                </a:gridCol>
              </a:tblGrid>
              <a:tr h="282868">
                <a:tc>
                  <a:txBody>
                    <a:bodyPr/>
                    <a:lstStyle/>
                    <a:p>
                      <a:r>
                        <a:rPr lang="en-US" sz="1050" b="1" dirty="0"/>
                        <a:t>Dataset / Setting</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Method</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MAE ↓</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RMSE ↓</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442046"/>
                  </a:ext>
                </a:extLst>
              </a:tr>
              <a:tr h="282868">
                <a:tc>
                  <a:txBody>
                    <a:bodyPr/>
                    <a:lstStyle/>
                    <a:p>
                      <a:r>
                        <a:rPr lang="en-US" sz="1050" b="1" dirty="0"/>
                        <a:t>UBFC-</a:t>
                      </a:r>
                      <a:r>
                        <a:rPr lang="en-US" sz="1050" b="1" dirty="0" err="1"/>
                        <a:t>rPPG</a:t>
                      </a:r>
                      <a:r>
                        <a:rPr lang="en-US" sz="1050" b="1" dirty="0"/>
                        <a:t> (intra)</a:t>
                      </a:r>
                      <a:endParaRPr lang="en-US" sz="1050" dirty="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Green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2.05</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2.93</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23906359"/>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CHROM</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1.67</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2.58</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7388965"/>
                  </a:ext>
                </a:extLst>
              </a:tr>
              <a:tr h="198563">
                <a:tc>
                  <a:txBody>
                    <a:bodyPr/>
                    <a:lstStyle/>
                    <a:p>
                      <a:endParaRPr lang="en-US" sz="1050" dirty="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POS</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1.62</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2.51</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8830258"/>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CVD</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1.21</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1.80</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53118855"/>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err="1"/>
                        <a:t>RhythmNet</a:t>
                      </a:r>
                      <a:r>
                        <a:rPr lang="en-US" sz="1050" dirty="0"/>
                        <a:t>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1.18</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1.68</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35328978"/>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err="1"/>
                        <a:t>PulseGAN</a:t>
                      </a:r>
                      <a:r>
                        <a:rPr lang="en-US" sz="1050" b="1" dirty="0"/>
                        <a:t> </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1.19</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1.74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5968640"/>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Dual-GAN (ours)</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0.44</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0.67</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15420917"/>
                  </a:ext>
                </a:extLst>
              </a:tr>
              <a:tr h="198563">
                <a:tc>
                  <a:txBody>
                    <a:bodyPr/>
                    <a:lstStyle/>
                    <a:p>
                      <a:r>
                        <a:rPr lang="en-US" sz="1050" b="1"/>
                        <a:t>PURE (intra)</a:t>
                      </a:r>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Green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1.94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3.18</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8973706"/>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CHROM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1.72</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2.95</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23286023"/>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POS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1.61</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2.82</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26337967"/>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HR-CNN</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1.03</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1.74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441428"/>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2SR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0.92</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1.59</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0498622"/>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Dual-GAN (ours)</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0.82</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1.31</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8867"/>
                  </a:ext>
                </a:extLst>
              </a:tr>
              <a:tr h="282868">
                <a:tc>
                  <a:txBody>
                    <a:bodyPr/>
                    <a:lstStyle/>
                    <a:p>
                      <a:r>
                        <a:rPr lang="en-US" sz="1050" b="1"/>
                        <a:t>VIPL-HR (intra)</a:t>
                      </a:r>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Green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18.77</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24.24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280043"/>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CHROM</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17.72</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22.81</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51223256"/>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POS</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16.49</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21.20</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77202214"/>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CVD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12.80</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16.20</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84388792"/>
                  </a:ext>
                </a:extLst>
              </a:tr>
              <a:tr h="198563">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err="1"/>
                        <a:t>DeepPhys</a:t>
                      </a:r>
                      <a:r>
                        <a:rPr lang="en-US" sz="1050" dirty="0"/>
                        <a:t>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8.94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12.24</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68072474"/>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err="1"/>
                        <a:t>RhythmNet</a:t>
                      </a:r>
                      <a:r>
                        <a:rPr lang="en-US" sz="1050" dirty="0"/>
                        <a:t>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7.33</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10.97</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28844597"/>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Dual-GAN (ours)</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a:t>4.93</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b="1" dirty="0"/>
                        <a:t>7.68</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03994015"/>
                  </a:ext>
                </a:extLst>
              </a:tr>
              <a:tr h="405853">
                <a:tc>
                  <a:txBody>
                    <a:bodyPr/>
                    <a:lstStyle/>
                    <a:p>
                      <a:r>
                        <a:rPr lang="en-US" sz="1050" b="1"/>
                        <a:t>Cross-dataset (PURE→UBFC)</a:t>
                      </a:r>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err="1"/>
                        <a:t>PulseGAN</a:t>
                      </a:r>
                      <a:r>
                        <a:rPr lang="en-US" sz="1050" dirty="0"/>
                        <a:t> </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a:t>2.09</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050" dirty="0"/>
                        <a:t>2.63</a:t>
                      </a:r>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14127463"/>
                  </a:ext>
                </a:extLst>
              </a:tr>
              <a:tr h="282868">
                <a:tc>
                  <a:txBody>
                    <a:bodyPr/>
                    <a:lstStyle/>
                    <a:p>
                      <a:endParaRPr lang="en-US" sz="1050"/>
                    </a:p>
                  </a:txBody>
                  <a:tcPr marL="34349" marR="34349" marT="17175" marB="17175"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050" b="1"/>
                        <a:t>Dual-GAN (ours)</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050" b="1"/>
                        <a:t>0.74</a:t>
                      </a:r>
                      <a:endParaRPr lang="en-US" sz="105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050" b="1" dirty="0"/>
                        <a:t>1.02</a:t>
                      </a:r>
                      <a:endParaRPr lang="en-US" sz="1050" dirty="0"/>
                    </a:p>
                  </a:txBody>
                  <a:tcPr marL="34349" marR="34349" marT="17175" marB="171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54048241"/>
                  </a:ext>
                </a:extLst>
              </a:tr>
            </a:tbl>
          </a:graphicData>
        </a:graphic>
      </p:graphicFrame>
    </p:spTree>
    <p:extLst>
      <p:ext uri="{BB962C8B-B14F-4D97-AF65-F5344CB8AC3E}">
        <p14:creationId xmlns:p14="http://schemas.microsoft.com/office/powerpoint/2010/main" val="392049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18</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5941178"/>
          </a:xfrm>
          <a:prstGeom prst="rect">
            <a:avLst/>
          </a:prstGeom>
          <a:noFill/>
        </p:spPr>
        <p:txBody>
          <a:bodyPr wrap="square">
            <a:spAutoFit/>
          </a:bodyPr>
          <a:lstStyle/>
          <a:p>
            <a:r>
              <a:rPr lang="en-US" sz="1600" b="1" dirty="0">
                <a:latin typeface="Consolas" panose="020B0609020204030204" pitchFamily="49" charset="0"/>
              </a:rPr>
              <a:t>Paper Name: Efficient Remote Photoplethysmography with Temporal Derivative Modules and Time-Shift Invariant Loss</a:t>
            </a:r>
          </a:p>
          <a:p>
            <a:r>
              <a:rPr lang="en-US" sz="1600" b="1" dirty="0">
                <a:latin typeface="Consolas" panose="020B0609020204030204" pitchFamily="49" charset="0"/>
              </a:rPr>
              <a:t>Authors:</a:t>
            </a:r>
            <a:r>
              <a:rPr lang="pt-BR" sz="1600" b="1" dirty="0">
                <a:latin typeface="Consolas" panose="020B0609020204030204" pitchFamily="49" charset="0"/>
              </a:rPr>
              <a:t> Joaquim Comas1, Adri`a Ruiz2, Federico Sukno</a:t>
            </a:r>
            <a:endParaRPr lang="en-US" sz="1600" b="1" dirty="0">
              <a:latin typeface="Consolas" panose="020B0609020204030204" pitchFamily="49" charset="0"/>
            </a:endParaRP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Description: </a:t>
            </a:r>
          </a:p>
          <a:p>
            <a:pPr>
              <a:lnSpc>
                <a:spcPct val="150000"/>
              </a:lnSpc>
            </a:pPr>
            <a:r>
              <a:rPr lang="en-US" sz="1200" dirty="0">
                <a:solidFill>
                  <a:schemeClr val="tx1">
                    <a:lumMod val="95000"/>
                    <a:lumOff val="5000"/>
                  </a:schemeClr>
                </a:solidFill>
                <a:latin typeface="Consolas" panose="020B0609020204030204" pitchFamily="49" charset="0"/>
              </a:rPr>
              <a:t>The paper proposes Dual-GAN, a framework with two adversarial networks that jointly model the blood volume pulse (BVP) signal and noise distribution. It also introduces a ROI Alignment &amp; Fusion (ROI-AF) block to handle ROI-specific noise</a:t>
            </a:r>
            <a:br>
              <a:rPr lang="en-US" sz="1200" dirty="0">
                <a:solidFill>
                  <a:schemeClr val="tx1">
                    <a:lumMod val="95000"/>
                    <a:lumOff val="5000"/>
                  </a:schemeClr>
                </a:solidFill>
                <a:latin typeface="Consolas" panose="020B0609020204030204" pitchFamily="49" charset="0"/>
              </a:rPr>
            </a:br>
            <a:r>
              <a:rPr lang="en-US" sz="1200" dirty="0">
                <a:solidFill>
                  <a:schemeClr val="tx1">
                    <a:lumMod val="95000"/>
                    <a:lumOff val="5000"/>
                  </a:schemeClr>
                </a:solidFill>
                <a:latin typeface="Consolas" panose="020B0609020204030204" pitchFamily="49" charset="0"/>
              </a:rPr>
              <a:t> variations. This approach improves robustness for HR, HRV, and RF estimation in noisy, real-world conditions.</a:t>
            </a:r>
            <a:br>
              <a:rPr lang="en-US" sz="1200" dirty="0">
                <a:solidFill>
                  <a:schemeClr val="tx1">
                    <a:lumMod val="95000"/>
                    <a:lumOff val="5000"/>
                  </a:schemeClr>
                </a:solidFill>
                <a:latin typeface="Consolas" panose="020B0609020204030204" pitchFamily="49" charset="0"/>
              </a:rPr>
            </a:br>
            <a:endParaRPr lang="en-US" sz="1200" dirty="0">
              <a:solidFill>
                <a:schemeClr val="tx1">
                  <a:lumMod val="95000"/>
                  <a:lumOff val="5000"/>
                </a:schemeClr>
              </a:solidFill>
              <a:latin typeface="Consolas" panose="020B0609020204030204" pitchFamily="49" charset="0"/>
            </a:endParaRPr>
          </a:p>
          <a:p>
            <a:pPr>
              <a:lnSpc>
                <a:spcPct val="150000"/>
              </a:lnSpc>
            </a:pPr>
            <a:r>
              <a:rPr lang="en-US" sz="1200" b="1" dirty="0">
                <a:solidFill>
                  <a:schemeClr val="bg1">
                    <a:lumMod val="65000"/>
                  </a:schemeClr>
                </a:solidFill>
                <a:latin typeface="Consolas" panose="020B0609020204030204" pitchFamily="49" charset="0"/>
              </a:rPr>
              <a:t>Datasets Used:</a:t>
            </a:r>
            <a:endParaRPr lang="en-US" sz="1200" b="1"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PURE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UBFC-</a:t>
            </a:r>
            <a:r>
              <a:rPr lang="en-US" sz="1200" b="0" i="0" dirty="0" err="1">
                <a:effectLst/>
                <a:latin typeface="Consolas" panose="020B0609020204030204" pitchFamily="49" charset="0"/>
              </a:rPr>
              <a:t>rPPG</a:t>
            </a:r>
            <a:endParaRPr lang="en-US" sz="1200" b="0" i="0" dirty="0">
              <a:effectLst/>
              <a:latin typeface="Consolas" panose="020B0609020204030204" pitchFamily="49" charset="0"/>
            </a:endParaRPr>
          </a:p>
          <a:p>
            <a:pPr>
              <a:lnSpc>
                <a:spcPct val="150000"/>
              </a:lnSpc>
            </a:pPr>
            <a:endPar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endParaRPr>
          </a:p>
          <a:p>
            <a:pPr>
              <a:lnSpc>
                <a:spcPct val="150000"/>
              </a:lnSpc>
            </a:pPr>
            <a:r>
              <a:rPr kumimoji="0" lang="en-US" sz="12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b="1"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Input &amp; preprocessing: face via MTCNN, enlarge box (+50%), resize to 128×128, </a:t>
            </a:r>
            <a:r>
              <a:rPr lang="en-US" sz="1200" b="0" i="0" dirty="0" err="1">
                <a:effectLst/>
                <a:latin typeface="Consolas" panose="020B0609020204030204" pitchFamily="49" charset="0"/>
              </a:rPr>
              <a:t>downsample</a:t>
            </a:r>
            <a:r>
              <a:rPr lang="en-US" sz="1200" b="0" i="0" dirty="0">
                <a:effectLst/>
                <a:latin typeface="Consolas" panose="020B0609020204030204" pitchFamily="49" charset="0"/>
              </a:rPr>
              <a:t> ground-truth PPG to 30 Hz; train on 256-frame clips (~8.5 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Spatial encoder (tiny): two 2D conv (3×3) + tanh + BN + avg-pool; outputs per-frame spatial features.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Temporal Derivative Module (TDM): chain of fixed 1D derivative filters over time (kernel [–2, –1, 0, 1, 2]), stacked as first- and second-order (DTC1, DTC2), then </a:t>
            </a:r>
            <a:r>
              <a:rPr lang="en-US" sz="1200" b="0" i="0" dirty="0" err="1">
                <a:effectLst/>
                <a:latin typeface="Consolas" panose="020B0609020204030204" pitchFamily="49" charset="0"/>
              </a:rPr>
              <a:t>concat</a:t>
            </a:r>
            <a:r>
              <a:rPr lang="en-US" sz="1200" b="0" i="0" dirty="0">
                <a:effectLst/>
                <a:latin typeface="Consolas" panose="020B0609020204030204" pitchFamily="49" charset="0"/>
              </a:rPr>
              <a:t> → 1×1 conv to produce the </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sequence. Emulates Taylor-series dynamics with skip connections.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TALOS loss (time-shift invariant): learns a per-subject discrete distribution p</a:t>
            </a:r>
            <a:r>
              <a:rPr lang="el-GR" sz="1200" b="0" i="0" dirty="0">
                <a:effectLst/>
                <a:latin typeface="Consolas" panose="020B0609020204030204" pitchFamily="49" charset="0"/>
              </a:rPr>
              <a:t>θ(</a:t>
            </a:r>
            <a:r>
              <a:rPr lang="en-US" sz="1200" b="0" i="0" dirty="0" err="1">
                <a:effectLst/>
                <a:latin typeface="Consolas" panose="020B0609020204030204" pitchFamily="49" charset="0"/>
              </a:rPr>
              <a:t>k|s</a:t>
            </a:r>
            <a:r>
              <a:rPr lang="en-US" sz="1200" b="0" i="0" dirty="0">
                <a:effectLst/>
                <a:latin typeface="Consolas" panose="020B0609020204030204" pitchFamily="49" charset="0"/>
              </a:rPr>
              <a:t>) over temporal offsets k; minimizes a mixture of MSEs between prediction and shifted ground truth, making training robust to PTT / desync.</a:t>
            </a:r>
          </a:p>
        </p:txBody>
      </p:sp>
    </p:spTree>
    <p:extLst>
      <p:ext uri="{BB962C8B-B14F-4D97-AF65-F5344CB8AC3E}">
        <p14:creationId xmlns:p14="http://schemas.microsoft.com/office/powerpoint/2010/main" val="296374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6156622"/>
          </a:xfrm>
          <a:prstGeom prst="rect">
            <a:avLst/>
          </a:prstGeom>
          <a:noFill/>
        </p:spPr>
        <p:txBody>
          <a:bodyPr wrap="square">
            <a:spAutoFit/>
          </a:bodyPr>
          <a:lstStyle/>
          <a:p>
            <a:r>
              <a:rPr lang="en-US" sz="1600" b="1" dirty="0">
                <a:latin typeface="Consolas" panose="020B0609020204030204" pitchFamily="49" charset="0"/>
              </a:rPr>
              <a:t>Paper Name: The role of face regions in remote photoplethysmography for contactless heart rate monitoring</a:t>
            </a:r>
          </a:p>
          <a:p>
            <a:r>
              <a:rPr lang="en-US" sz="1600" b="1" dirty="0">
                <a:latin typeface="Consolas" panose="020B0609020204030204" pitchFamily="49" charset="0"/>
              </a:rPr>
              <a:t>Authors: Maksym </a:t>
            </a:r>
            <a:r>
              <a:rPr lang="en-US" sz="1600" b="1" dirty="0" err="1">
                <a:latin typeface="Consolas" panose="020B0609020204030204" pitchFamily="49" charset="0"/>
              </a:rPr>
              <a:t>Bondarenko</a:t>
            </a:r>
            <a:r>
              <a:rPr lang="en-US" sz="1600" b="1" dirty="0">
                <a:latin typeface="Consolas" panose="020B0609020204030204" pitchFamily="49" charset="0"/>
              </a:rPr>
              <a:t>, Carlo Menon &amp; Mohamed </a:t>
            </a:r>
            <a:r>
              <a:rPr lang="en-US" sz="1600" b="1" dirty="0" err="1">
                <a:latin typeface="Consolas" panose="020B0609020204030204" pitchFamily="49" charset="0"/>
              </a:rPr>
              <a:t>Elgendi</a:t>
            </a:r>
            <a:r>
              <a:rPr lang="en-US" sz="1600" b="1" dirty="0">
                <a:latin typeface="Consolas" panose="020B0609020204030204" pitchFamily="49" charset="0"/>
              </a:rPr>
              <a:t> (2025)</a:t>
            </a:r>
          </a:p>
          <a:p>
            <a:endParaRPr lang="en-US" sz="1400" dirty="0">
              <a:latin typeface="Consolas" panose="020B0609020204030204" pitchFamily="49" charset="0"/>
            </a:endParaRPr>
          </a:p>
          <a:p>
            <a:r>
              <a:rPr lang="en-US" sz="1400" b="1" dirty="0">
                <a:solidFill>
                  <a:schemeClr val="bg1">
                    <a:lumMod val="65000"/>
                  </a:schemeClr>
                </a:solidFill>
                <a:latin typeface="Consolas" panose="020B0609020204030204" pitchFamily="49" charset="0"/>
              </a:rPr>
              <a:t>Description: </a:t>
            </a:r>
          </a:p>
          <a:p>
            <a:r>
              <a:rPr lang="en-US" sz="1200" dirty="0">
                <a:latin typeface="Consolas" panose="020B0609020204030204" pitchFamily="49" charset="0"/>
              </a:rPr>
              <a:t>To systematically review 70 studies and analyze how the choice and number of Regions of Interest (ROIs: hole face, forehead, cheeks, nose, chin, multiple patches) influence the accuracy of </a:t>
            </a:r>
            <a:r>
              <a:rPr lang="en-US" sz="1200" dirty="0" err="1">
                <a:latin typeface="Consolas" panose="020B0609020204030204" pitchFamily="49" charset="0"/>
              </a:rPr>
              <a:t>rPPG</a:t>
            </a:r>
            <a:r>
              <a:rPr lang="en-US" sz="1200" dirty="0">
                <a:latin typeface="Consolas" panose="020B0609020204030204" pitchFamily="49" charset="0"/>
              </a:rPr>
              <a:t>-based heart rate (HR) estimation.</a:t>
            </a:r>
          </a:p>
          <a:p>
            <a:endParaRPr lang="en-US" sz="1400" dirty="0">
              <a:solidFill>
                <a:srgbClr val="999999"/>
              </a:solidFill>
              <a:latin typeface="Consolas" panose="020B0609020204030204" pitchFamily="49" charset="0"/>
            </a:endParaRPr>
          </a:p>
          <a:p>
            <a:pPr>
              <a:lnSpc>
                <a:spcPct val="150000"/>
              </a:lnSpc>
            </a:pPr>
            <a:r>
              <a:rPr lang="en-US" sz="1400" dirty="0">
                <a:solidFill>
                  <a:schemeClr val="bg1">
                    <a:lumMod val="65000"/>
                  </a:schemeClr>
                </a:solidFill>
                <a:latin typeface="Consolas" panose="020B0609020204030204" pitchFamily="49" charset="0"/>
              </a:rPr>
              <a:t>Methods:</a:t>
            </a:r>
            <a:endParaRPr lang="en-US" sz="1200" b="0"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Excluded: non-RGB, NIR/IR, theoretical, non-facial or contact-based methods.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Datasets analyzed: 20 public sets (UBFC-</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PURE, COHFACE, VIPL-HR, MAHNOB-HCI).</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Metrics: MAE (Mean Absolute Error) and RMSE (Root Mean Square Error).</a:t>
            </a:r>
            <a:br>
              <a:rPr lang="en-US" sz="1200" b="0" i="0" dirty="0">
                <a:effectLst/>
                <a:latin typeface="Consolas" panose="020B0609020204030204" pitchFamily="49" charset="0"/>
              </a:rPr>
            </a:br>
            <a:endParaRPr lang="en-US" sz="1200" dirty="0">
              <a:latin typeface="Consolas" panose="020B0609020204030204" pitchFamily="49" charset="0"/>
            </a:endParaRPr>
          </a:p>
          <a:p>
            <a:pPr>
              <a:lnSpc>
                <a:spcPct val="150000"/>
              </a:lnSpc>
            </a:pPr>
            <a:r>
              <a:rPr kumimoji="0" lang="en-US" sz="1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ROI Selection</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Most common: holistic (whole) face (36.8% of studies).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Best performing: forehead (24.5%) and cheeks (21.7%), due to large flat skin surfaces, stable perfusion, low hair/accessory interference .</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Nose and chin were less reliable (6.6% and 4.7%).</a:t>
            </a:r>
          </a:p>
          <a:p>
            <a:pPr marL="171450" indent="-171450">
              <a:lnSpc>
                <a:spcPct val="150000"/>
              </a:lnSpc>
              <a:buFont typeface="Arial" panose="020B0604020202020204" pitchFamily="34" charset="0"/>
              <a:buChar char="•"/>
            </a:pPr>
            <a:endParaRPr lang="en-US" sz="1200" dirty="0">
              <a:solidFill>
                <a:srgbClr val="999999"/>
              </a:solidFill>
              <a:latin typeface="Consolas" panose="020B0609020204030204" pitchFamily="49" charset="0"/>
            </a:endParaRPr>
          </a:p>
          <a:p>
            <a:pPr>
              <a:lnSpc>
                <a:spcPct val="150000"/>
              </a:lnSpc>
            </a:pPr>
            <a:r>
              <a:rPr kumimoji="0" lang="en-US" sz="16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ROI Quantity</a:t>
            </a:r>
            <a:endParaRPr lang="en-US" sz="14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More ROIs generally improved performance, but diminishing returns beyond ~60 patches.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Best results clustered around 3 ROIs and ~60 ROIs (LOESS analysis, Fig. 4).</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Too many patches (&gt;100) increased computation and sometimes added noise.</a:t>
            </a:r>
            <a:endParaRPr lang="en-US" sz="1200" dirty="0">
              <a:solidFill>
                <a:srgbClr val="999999"/>
              </a:solidFill>
              <a:latin typeface="Consolas" panose="020B0609020204030204" pitchFamily="49" charset="0"/>
            </a:endParaRPr>
          </a:p>
        </p:txBody>
      </p:sp>
    </p:spTree>
    <p:extLst>
      <p:ext uri="{BB962C8B-B14F-4D97-AF65-F5344CB8AC3E}">
        <p14:creationId xmlns:p14="http://schemas.microsoft.com/office/powerpoint/2010/main" val="225460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19</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830997"/>
          </a:xfrm>
          <a:prstGeom prst="rect">
            <a:avLst/>
          </a:prstGeom>
          <a:noFill/>
        </p:spPr>
        <p:txBody>
          <a:bodyPr wrap="square">
            <a:spAutoFit/>
          </a:bodyPr>
          <a:lstStyle/>
          <a:p>
            <a:r>
              <a:rPr lang="en-US" sz="1600" b="1" dirty="0">
                <a:latin typeface="Consolas" panose="020B0609020204030204" pitchFamily="49" charset="0"/>
              </a:rPr>
              <a:t>Paper Name: Efficient Remote Photoplethysmography with Temporal Derivative Modules and Time-Shift Invariant Loss</a:t>
            </a:r>
          </a:p>
          <a:p>
            <a:r>
              <a:rPr lang="en-US" sz="1600" b="1" dirty="0">
                <a:latin typeface="Consolas" panose="020B0609020204030204" pitchFamily="49" charset="0"/>
              </a:rPr>
              <a:t>Authors:</a:t>
            </a:r>
            <a:r>
              <a:rPr lang="pt-BR" sz="1600" b="1" dirty="0">
                <a:latin typeface="Consolas" panose="020B0609020204030204" pitchFamily="49" charset="0"/>
              </a:rPr>
              <a:t> Joaquim Comas1, Adri`a Ruiz2, Federico Sukno</a:t>
            </a:r>
            <a:endParaRPr lang="en-US" sz="1600" b="1" dirty="0">
              <a:latin typeface="Consolas" panose="020B0609020204030204" pitchFamily="49" charset="0"/>
            </a:endParaRPr>
          </a:p>
        </p:txBody>
      </p:sp>
      <p:graphicFrame>
        <p:nvGraphicFramePr>
          <p:cNvPr id="4" name="Table 3">
            <a:extLst>
              <a:ext uri="{FF2B5EF4-FFF2-40B4-BE49-F238E27FC236}">
                <a16:creationId xmlns:a16="http://schemas.microsoft.com/office/drawing/2014/main" id="{CC7B0E64-33D0-D5C7-5EAC-F9B66C8FC687}"/>
              </a:ext>
            </a:extLst>
          </p:cNvPr>
          <p:cNvGraphicFramePr>
            <a:graphicFrameLocks noGrp="1"/>
          </p:cNvGraphicFramePr>
          <p:nvPr>
            <p:extLst>
              <p:ext uri="{D42A27DB-BD31-4B8C-83A1-F6EECF244321}">
                <p14:modId xmlns:p14="http://schemas.microsoft.com/office/powerpoint/2010/main" val="1799472798"/>
              </p:ext>
            </p:extLst>
          </p:nvPr>
        </p:nvGraphicFramePr>
        <p:xfrm>
          <a:off x="234132" y="2242401"/>
          <a:ext cx="4824537" cy="4230312"/>
        </p:xfrm>
        <a:graphic>
          <a:graphicData uri="http://schemas.openxmlformats.org/drawingml/2006/table">
            <a:tbl>
              <a:tblPr/>
              <a:tblGrid>
                <a:gridCol w="1608179">
                  <a:extLst>
                    <a:ext uri="{9D8B030D-6E8A-4147-A177-3AD203B41FA5}">
                      <a16:colId xmlns:a16="http://schemas.microsoft.com/office/drawing/2014/main" val="3463809765"/>
                    </a:ext>
                  </a:extLst>
                </a:gridCol>
                <a:gridCol w="1608179">
                  <a:extLst>
                    <a:ext uri="{9D8B030D-6E8A-4147-A177-3AD203B41FA5}">
                      <a16:colId xmlns:a16="http://schemas.microsoft.com/office/drawing/2014/main" val="353661659"/>
                    </a:ext>
                  </a:extLst>
                </a:gridCol>
                <a:gridCol w="1608179">
                  <a:extLst>
                    <a:ext uri="{9D8B030D-6E8A-4147-A177-3AD203B41FA5}">
                      <a16:colId xmlns:a16="http://schemas.microsoft.com/office/drawing/2014/main" val="3589803193"/>
                    </a:ext>
                  </a:extLst>
                </a:gridCol>
              </a:tblGrid>
              <a:tr h="766120">
                <a:tc>
                  <a:txBody>
                    <a:bodyPr/>
                    <a:lstStyle/>
                    <a:p>
                      <a:r>
                        <a:rPr lang="en-US" sz="1200" b="1" dirty="0"/>
                        <a:t>Method</a:t>
                      </a:r>
                      <a:endParaRPr lang="en-US" sz="1200" dirty="0"/>
                    </a:p>
                  </a:txBody>
                  <a:tcPr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b="1" dirty="0"/>
                        <a:t>PURE (RMSE↓ / MAE↓ / r↑)</a:t>
                      </a:r>
                      <a:endParaRPr lang="en-US" sz="1200" dirty="0"/>
                    </a:p>
                  </a:txBody>
                  <a:tcPr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b="1"/>
                        <a:t>UBFC (RMSE↓ / MAE↓ / r↑)</a:t>
                      </a:r>
                      <a:endParaRPr lang="en-US" sz="1200"/>
                    </a:p>
                  </a:txBody>
                  <a:tcPr anchor="ctr">
                    <a:lnL>
                      <a:noFill/>
                    </a:lnL>
                    <a:lnR>
                      <a:noFill/>
                    </a:lnR>
                    <a:lnT>
                      <a:noFill/>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33853141"/>
                  </a:ext>
                </a:extLst>
              </a:tr>
              <a:tr h="433024">
                <a:tc>
                  <a:txBody>
                    <a:bodyPr/>
                    <a:lstStyle/>
                    <a:p>
                      <a:r>
                        <a:rPr lang="en-US" sz="1200" dirty="0"/>
                        <a:t>CHROM</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2.50 / 2.07 / 0.99</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4.61 / 3.44 / 0.97</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07324560"/>
                  </a:ext>
                </a:extLst>
              </a:tr>
              <a:tr h="433024">
                <a:tc>
                  <a:txBody>
                    <a:bodyPr/>
                    <a:lstStyle/>
                    <a:p>
                      <a:r>
                        <a:rPr lang="en-US" sz="1200" dirty="0"/>
                        <a:t>POS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10.57 / 3.14 / 0.95</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6.61 / 2.44 / 0.94</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64059089"/>
                  </a:ext>
                </a:extLst>
              </a:tr>
              <a:tr h="433024">
                <a:tc>
                  <a:txBody>
                    <a:bodyPr/>
                    <a:lstStyle/>
                    <a:p>
                      <a:r>
                        <a:rPr lang="en-US" sz="1200"/>
                        <a:t>HR-CNN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2.37 / 1.84 / 0.98</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71756339"/>
                  </a:ext>
                </a:extLst>
              </a:tr>
              <a:tr h="433024">
                <a:tc>
                  <a:txBody>
                    <a:bodyPr/>
                    <a:lstStyle/>
                    <a:p>
                      <a:r>
                        <a:rPr lang="en-US" sz="1200"/>
                        <a:t>DeepPhys</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b="1" dirty="0"/>
                        <a:t>2.31 / 1.84 / 0.99</a:t>
                      </a:r>
                      <a:endParaRPr lang="en-US" sz="1200" dirty="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3.63 / 2.90 / 0.98</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67823069"/>
                  </a:ext>
                </a:extLst>
              </a:tr>
              <a:tr h="433024">
                <a:tc>
                  <a:txBody>
                    <a:bodyPr/>
                    <a:lstStyle/>
                    <a:p>
                      <a:r>
                        <a:rPr lang="en-US" sz="1200"/>
                        <a:t>PhysNet</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2.70 / 2.16 / 0.99</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3.67 / 2.95 / 0.98</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108273421"/>
                  </a:ext>
                </a:extLst>
              </a:tr>
              <a:tr h="433024">
                <a:tc>
                  <a:txBody>
                    <a:bodyPr/>
                    <a:lstStyle/>
                    <a:p>
                      <a:r>
                        <a:rPr lang="en-US" sz="1200"/>
                        <a:t>Zhan et al.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b="1" dirty="0"/>
                        <a:t>2.29 / 1.82 / 0.99</a:t>
                      </a:r>
                      <a:endParaRPr lang="en-US" sz="1200" dirty="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3.17 / 2.44 / 0.99</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625618354"/>
                  </a:ext>
                </a:extLst>
              </a:tr>
              <a:tr h="433024">
                <a:tc>
                  <a:txBody>
                    <a:bodyPr/>
                    <a:lstStyle/>
                    <a:p>
                      <a:r>
                        <a:rPr lang="en-US" sz="1200" b="1"/>
                        <a:t>Ours (TDM)</a:t>
                      </a:r>
                      <a:endParaRPr lang="en-US" sz="120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2.33 / 1.89 / 0.99</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3.31 / 2.54 / 0.99</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86226590"/>
                  </a:ext>
                </a:extLst>
              </a:tr>
              <a:tr h="433024">
                <a:tc>
                  <a:txBody>
                    <a:bodyPr/>
                    <a:lstStyle/>
                    <a:p>
                      <a:r>
                        <a:rPr lang="en-US" sz="1200" b="1"/>
                        <a:t>Ours + TALOS</a:t>
                      </a:r>
                      <a:endParaRPr lang="en-US" sz="1200"/>
                    </a:p>
                  </a:txBody>
                  <a:tcPr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1200" b="1"/>
                        <a:t>2.30 / 1.83 / 0.99</a:t>
                      </a:r>
                      <a:endParaRPr lang="en-US" sz="1200"/>
                    </a:p>
                  </a:txBody>
                  <a:tcPr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tc>
                  <a:txBody>
                    <a:bodyPr/>
                    <a:lstStyle/>
                    <a:p>
                      <a:r>
                        <a:rPr lang="en-US" sz="1200" b="1" dirty="0"/>
                        <a:t>3.08 / 2.32 / 0.99</a:t>
                      </a:r>
                      <a:endParaRPr lang="en-US" sz="1200" dirty="0"/>
                    </a:p>
                  </a:txBody>
                  <a:tcPr anchor="ctr">
                    <a:lnL>
                      <a:noFill/>
                    </a:lnL>
                    <a:lnR>
                      <a:noFill/>
                    </a:lnR>
                    <a:lnT w="12700" cap="flat" cmpd="sng" algn="ctr">
                      <a:solidFill>
                        <a:schemeClr val="tx1"/>
                      </a:solidFill>
                      <a:prstDash val="solid"/>
                      <a:round/>
                      <a:headEnd type="none" w="med" len="med"/>
                      <a:tailEnd type="none" w="med" len="med"/>
                    </a:lnT>
                    <a:lnB>
                      <a:noFill/>
                    </a:lnB>
                    <a:solidFill>
                      <a:schemeClr val="bg2"/>
                    </a:solidFill>
                  </a:tcPr>
                </a:tc>
                <a:extLst>
                  <a:ext uri="{0D108BD9-81ED-4DB2-BD59-A6C34878D82A}">
                    <a16:rowId xmlns:a16="http://schemas.microsoft.com/office/drawing/2014/main" val="1969532434"/>
                  </a:ext>
                </a:extLst>
              </a:tr>
            </a:tbl>
          </a:graphicData>
        </a:graphic>
      </p:graphicFrame>
    </p:spTree>
    <p:extLst>
      <p:ext uri="{BB962C8B-B14F-4D97-AF65-F5344CB8AC3E}">
        <p14:creationId xmlns:p14="http://schemas.microsoft.com/office/powerpoint/2010/main" val="328491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20</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830997"/>
          </a:xfrm>
          <a:prstGeom prst="rect">
            <a:avLst/>
          </a:prstGeom>
          <a:noFill/>
        </p:spPr>
        <p:txBody>
          <a:bodyPr wrap="square">
            <a:spAutoFit/>
          </a:bodyPr>
          <a:lstStyle/>
          <a:p>
            <a:r>
              <a:rPr lang="en-US" sz="1600" b="1" dirty="0">
                <a:latin typeface="Consolas" panose="020B0609020204030204" pitchFamily="49" charset="0"/>
              </a:rPr>
              <a:t>Paper Name: Efficient Remote Photoplethysmography with Temporal Derivative Modules and Time-Shift Invariant Loss</a:t>
            </a:r>
          </a:p>
          <a:p>
            <a:r>
              <a:rPr lang="en-US" sz="1600" b="1" dirty="0">
                <a:latin typeface="Consolas" panose="020B0609020204030204" pitchFamily="49" charset="0"/>
              </a:rPr>
              <a:t>Authors:</a:t>
            </a:r>
            <a:r>
              <a:rPr lang="pt-BR" sz="1600" b="1" dirty="0">
                <a:latin typeface="Consolas" panose="020B0609020204030204" pitchFamily="49" charset="0"/>
              </a:rPr>
              <a:t> Joaquim Comas1, Adri`a Ruiz2, Federico Sukno</a:t>
            </a:r>
            <a:endParaRPr lang="en-US" sz="1600" b="1" dirty="0">
              <a:latin typeface="Consolas" panose="020B0609020204030204" pitchFamily="49" charset="0"/>
            </a:endParaRPr>
          </a:p>
        </p:txBody>
      </p:sp>
      <p:pic>
        <p:nvPicPr>
          <p:cNvPr id="8" name="Picture 7">
            <a:extLst>
              <a:ext uri="{FF2B5EF4-FFF2-40B4-BE49-F238E27FC236}">
                <a16:creationId xmlns:a16="http://schemas.microsoft.com/office/drawing/2014/main" id="{68443571-77FB-910A-71A1-AF2397FD6748}"/>
              </a:ext>
            </a:extLst>
          </p:cNvPr>
          <p:cNvPicPr>
            <a:picLocks noChangeAspect="1"/>
          </p:cNvPicPr>
          <p:nvPr/>
        </p:nvPicPr>
        <p:blipFill>
          <a:blip r:embed="rId4"/>
          <a:stretch>
            <a:fillRect/>
          </a:stretch>
        </p:blipFill>
        <p:spPr>
          <a:xfrm>
            <a:off x="0" y="1763507"/>
            <a:ext cx="10693400" cy="4252953"/>
          </a:xfrm>
          <a:prstGeom prst="rect">
            <a:avLst/>
          </a:prstGeom>
        </p:spPr>
      </p:pic>
      <p:sp>
        <p:nvSpPr>
          <p:cNvPr id="9" name="TextBox 8">
            <a:extLst>
              <a:ext uri="{FF2B5EF4-FFF2-40B4-BE49-F238E27FC236}">
                <a16:creationId xmlns:a16="http://schemas.microsoft.com/office/drawing/2014/main" id="{BC7DB235-13E5-26D8-826E-D728BAE0CEFC}"/>
              </a:ext>
            </a:extLst>
          </p:cNvPr>
          <p:cNvSpPr txBox="1"/>
          <p:nvPr/>
        </p:nvSpPr>
        <p:spPr>
          <a:xfrm>
            <a:off x="90116" y="6413017"/>
            <a:ext cx="8568952" cy="830997"/>
          </a:xfrm>
          <a:prstGeom prst="rect">
            <a:avLst/>
          </a:prstGeom>
          <a:noFill/>
        </p:spPr>
        <p:txBody>
          <a:bodyPr wrap="square">
            <a:spAutoFit/>
          </a:bodyPr>
          <a:lstStyle/>
          <a:p>
            <a:r>
              <a:rPr lang="en-US" sz="1600" b="1" dirty="0"/>
              <a:t>The network learns a proxy signal:</a:t>
            </a:r>
          </a:p>
          <a:p>
            <a:pPr>
              <a:buFont typeface="Arial" panose="020B0604020202020204" pitchFamily="34" charset="0"/>
              <a:buChar char="•"/>
            </a:pPr>
            <a:r>
              <a:rPr lang="en-US" sz="1600" dirty="0"/>
              <a:t>Strong enough periodicity to estimate HR accurately.</a:t>
            </a:r>
          </a:p>
          <a:p>
            <a:pPr>
              <a:buFont typeface="Arial" panose="020B0604020202020204" pitchFamily="34" charset="0"/>
              <a:buChar char="•"/>
            </a:pPr>
            <a:r>
              <a:rPr lang="en-US" sz="1600" dirty="0"/>
              <a:t>But not guaranteed to match real BVP morphology.</a:t>
            </a:r>
          </a:p>
        </p:txBody>
      </p:sp>
    </p:spTree>
    <p:extLst>
      <p:ext uri="{BB962C8B-B14F-4D97-AF65-F5344CB8AC3E}">
        <p14:creationId xmlns:p14="http://schemas.microsoft.com/office/powerpoint/2010/main" val="265877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21</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5 </a:t>
            </a:r>
          </a:p>
        </p:txBody>
      </p:sp>
      <p:sp>
        <p:nvSpPr>
          <p:cNvPr id="3" name="TextBox 2">
            <a:extLst>
              <a:ext uri="{FF2B5EF4-FFF2-40B4-BE49-F238E27FC236}">
                <a16:creationId xmlns:a16="http://schemas.microsoft.com/office/drawing/2014/main" id="{63ACC8AD-3866-AAF5-496E-670A315383F5}"/>
              </a:ext>
            </a:extLst>
          </p:cNvPr>
          <p:cNvSpPr txBox="1"/>
          <p:nvPr/>
        </p:nvSpPr>
        <p:spPr>
          <a:xfrm>
            <a:off x="-6358" y="900311"/>
            <a:ext cx="10693400" cy="6156622"/>
          </a:xfrm>
          <a:prstGeom prst="rect">
            <a:avLst/>
          </a:prstGeom>
          <a:noFill/>
        </p:spPr>
        <p:txBody>
          <a:bodyPr wrap="square">
            <a:spAutoFit/>
          </a:bodyPr>
          <a:lstStyle/>
          <a:p>
            <a:r>
              <a:rPr lang="en-US" sz="1600" b="1" dirty="0">
                <a:latin typeface="Consolas" panose="020B0609020204030204" pitchFamily="49" charset="0"/>
              </a:rPr>
              <a:t>Paper Name:  Region of Interest Analysis Using Delaunay Triangulation for Facial Video-Based</a:t>
            </a:r>
          </a:p>
          <a:p>
            <a:r>
              <a:rPr lang="en-US" sz="1600" b="1" dirty="0">
                <a:latin typeface="Consolas" panose="020B0609020204030204" pitchFamily="49" charset="0"/>
              </a:rPr>
              <a:t> Heart Rate Estimation</a:t>
            </a:r>
          </a:p>
          <a:p>
            <a:r>
              <a:rPr lang="en-US" sz="1600" b="1" dirty="0">
                <a:latin typeface="Consolas" panose="020B0609020204030204" pitchFamily="49" charset="0"/>
              </a:rPr>
              <a:t>Authors:  </a:t>
            </a:r>
            <a:r>
              <a:rPr lang="en-US" sz="1600" b="1" dirty="0" err="1">
                <a:latin typeface="Consolas" panose="020B0609020204030204" pitchFamily="49" charset="0"/>
              </a:rPr>
              <a:t>Haoyuan</a:t>
            </a:r>
            <a:r>
              <a:rPr lang="en-US" sz="1600" b="1" dirty="0">
                <a:latin typeface="Consolas" panose="020B0609020204030204" pitchFamily="49" charset="0"/>
              </a:rPr>
              <a:t> Gao, Chao Zhang, </a:t>
            </a:r>
            <a:r>
              <a:rPr lang="en-US" sz="1600" b="1" dirty="0" err="1">
                <a:latin typeface="Consolas" panose="020B0609020204030204" pitchFamily="49" charset="0"/>
              </a:rPr>
              <a:t>Shengbing</a:t>
            </a:r>
            <a:r>
              <a:rPr lang="en-US" sz="1600" b="1" dirty="0">
                <a:latin typeface="Consolas" panose="020B0609020204030204" pitchFamily="49" charset="0"/>
              </a:rPr>
              <a:t> Pei  and </a:t>
            </a:r>
            <a:r>
              <a:rPr lang="en-US" sz="1600" b="1" dirty="0" err="1">
                <a:latin typeface="Consolas" panose="020B0609020204030204" pitchFamily="49" charset="0"/>
              </a:rPr>
              <a:t>Xiaopei</a:t>
            </a:r>
            <a:r>
              <a:rPr lang="en-US" sz="1600" b="1" dirty="0">
                <a:latin typeface="Consolas" panose="020B0609020204030204" pitchFamily="49" charset="0"/>
              </a:rPr>
              <a:t> Wu</a:t>
            </a:r>
          </a:p>
          <a:p>
            <a:r>
              <a:rPr lang="en-US" sz="1200" b="1" dirty="0">
                <a:solidFill>
                  <a:schemeClr val="bg1">
                    <a:lumMod val="65000"/>
                  </a:schemeClr>
                </a:solidFill>
                <a:latin typeface="Consolas" panose="020B0609020204030204" pitchFamily="49" charset="0"/>
              </a:rPr>
              <a:t>Description: </a:t>
            </a:r>
          </a:p>
          <a:p>
            <a:r>
              <a:rPr lang="en-US" sz="1200" dirty="0">
                <a:latin typeface="Consolas" panose="020B0609020204030204" pitchFamily="49" charset="0"/>
              </a:rPr>
              <a:t>This paper investigates how different facial regions contribute to </a:t>
            </a:r>
            <a:r>
              <a:rPr lang="en-US" sz="1200" dirty="0" err="1">
                <a:latin typeface="Consolas" panose="020B0609020204030204" pitchFamily="49" charset="0"/>
              </a:rPr>
              <a:t>rPPG</a:t>
            </a:r>
            <a:r>
              <a:rPr lang="en-US" sz="1200" dirty="0">
                <a:latin typeface="Consolas" panose="020B0609020204030204" pitchFamily="49" charset="0"/>
              </a:rPr>
              <a:t>-based heart rate (HR) estimation. By applying Delaunay triangulation to </a:t>
            </a:r>
            <a:r>
              <a:rPr lang="en-US" sz="1200" dirty="0" err="1">
                <a:latin typeface="Consolas" panose="020B0609020204030204" pitchFamily="49" charset="0"/>
              </a:rPr>
              <a:t>MediaPipe’s</a:t>
            </a:r>
            <a:r>
              <a:rPr lang="en-US" sz="1200" dirty="0">
                <a:latin typeface="Consolas" panose="020B0609020204030204" pitchFamily="49" charset="0"/>
              </a:rPr>
              <a:t> 468 landmarks, the face is divided into 898 triangular patches (ROIs), and their effectiveness for HR extraction is systematically analyzed. A data-driven ROI (DD-ROI) method is proposed, which significantly improves performance across datasets.</a:t>
            </a:r>
          </a:p>
          <a:p>
            <a:pPr>
              <a:lnSpc>
                <a:spcPct val="150000"/>
              </a:lnSpc>
            </a:pPr>
            <a:r>
              <a:rPr lang="en-US" sz="1200" dirty="0">
                <a:solidFill>
                  <a:schemeClr val="bg1">
                    <a:lumMod val="65000"/>
                  </a:schemeClr>
                </a:solidFill>
                <a:latin typeface="Consolas" panose="020B0609020204030204" pitchFamily="49" charset="0"/>
              </a:rPr>
              <a:t>Datasets Used:</a:t>
            </a:r>
            <a:endParaRPr lang="en-US" sz="1200" b="0"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IIP-F (fixed webcam, 30 fps, 16M/10F, rest, talk, head rotation)</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IIP-W (head-mounted webcam, 25 fps, 16M/10F, same tasks)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COHFACE (40 subjects, 20 fps, webcam, PPG reference)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PURE (10 subjects, 6 conditions, 30 fps, PPG reference)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UBFC-</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(50 videos, 30 fps, CMS50E PPG reference)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MAHNOB-HCI (27 subjects, 61 fps, multimodal incl. ECG)</a:t>
            </a:r>
          </a:p>
          <a:p>
            <a:pPr>
              <a:lnSpc>
                <a:spcPct val="150000"/>
              </a:lnSpc>
            </a:pPr>
            <a:endParaRPr lang="en-US" sz="1200" b="0" i="0" dirty="0">
              <a:solidFill>
                <a:prstClr val="white">
                  <a:lumMod val="65000"/>
                </a:prstClr>
              </a:solidFill>
              <a:effectLst/>
              <a:latin typeface="Consolas" panose="020B0609020204030204" pitchFamily="49" charset="0"/>
            </a:endParaRPr>
          </a:p>
          <a:p>
            <a:pPr>
              <a:lnSpc>
                <a:spcPct val="150000"/>
              </a:lnSpc>
            </a:pPr>
            <a:r>
              <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Landmark detection – 468 face points via </a:t>
            </a:r>
            <a:r>
              <a:rPr lang="en-US" sz="1200" b="0" i="0" dirty="0" err="1">
                <a:effectLst/>
                <a:latin typeface="Consolas" panose="020B0609020204030204" pitchFamily="49" charset="0"/>
              </a:rPr>
              <a:t>MediaPipe</a:t>
            </a:r>
            <a:r>
              <a:rPr lang="en-US" sz="1200" b="0" i="0" dirty="0">
                <a:effectLst/>
                <a:latin typeface="Consolas" panose="020B0609020204030204" pitchFamily="49" charset="0"/>
              </a:rPr>
              <a:t>.</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Delaunay triangulation – face partitioned into 898 triangular ROIs.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Signal extraction – RGB averaging per ROI → green-channel filtering (0.6–4 Hz).</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HR estimation – </a:t>
            </a:r>
            <a:r>
              <a:rPr lang="en-US" sz="1200" b="1" i="0" dirty="0">
                <a:effectLst/>
                <a:latin typeface="Consolas" panose="020B0609020204030204" pitchFamily="49" charset="0"/>
              </a:rPr>
              <a:t>via FFT peak </a:t>
            </a:r>
            <a:r>
              <a:rPr lang="en-US" sz="1200" b="0" i="0" dirty="0">
                <a:effectLst/>
                <a:latin typeface="Consolas" panose="020B0609020204030204" pitchFamily="49" charset="0"/>
              </a:rPr>
              <a:t>frequency per 10s sliding window.</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DD-ROI selection – sort ROIs by HR MAE; select top nr ROIs (≈40).</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Comparison with classic ROIs (full face, 60% center, skin segmentation, cheeks).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Validation with multiple </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methods: CHROM, POS, GREEN, ICA, LGI, OMIT, PBV.</a:t>
            </a:r>
            <a:endParaRPr lang="en-US" sz="1200" dirty="0">
              <a:latin typeface="Consolas" panose="020B0609020204030204" pitchFamily="49" charset="0"/>
            </a:endParaRPr>
          </a:p>
        </p:txBody>
      </p:sp>
    </p:spTree>
    <p:extLst>
      <p:ext uri="{BB962C8B-B14F-4D97-AF65-F5344CB8AC3E}">
        <p14:creationId xmlns:p14="http://schemas.microsoft.com/office/powerpoint/2010/main" val="191511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22</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5 </a:t>
            </a:r>
          </a:p>
        </p:txBody>
      </p:sp>
      <p:sp>
        <p:nvSpPr>
          <p:cNvPr id="3" name="TextBox 2">
            <a:extLst>
              <a:ext uri="{FF2B5EF4-FFF2-40B4-BE49-F238E27FC236}">
                <a16:creationId xmlns:a16="http://schemas.microsoft.com/office/drawing/2014/main" id="{63ACC8AD-3866-AAF5-496E-670A315383F5}"/>
              </a:ext>
            </a:extLst>
          </p:cNvPr>
          <p:cNvSpPr txBox="1"/>
          <p:nvPr/>
        </p:nvSpPr>
        <p:spPr>
          <a:xfrm>
            <a:off x="-6358" y="900311"/>
            <a:ext cx="10693400" cy="5816977"/>
          </a:xfrm>
          <a:prstGeom prst="rect">
            <a:avLst/>
          </a:prstGeom>
          <a:noFill/>
        </p:spPr>
        <p:txBody>
          <a:bodyPr wrap="square">
            <a:spAutoFit/>
          </a:bodyPr>
          <a:lstStyle/>
          <a:p>
            <a:r>
              <a:rPr lang="en-US" sz="1600" b="1" dirty="0">
                <a:latin typeface="Consolas" panose="020B0609020204030204" pitchFamily="49" charset="0"/>
              </a:rPr>
              <a:t>Paper Name:  Region of Interest Analysis Using Delaunay Triangulation for Facial Video-Based</a:t>
            </a:r>
          </a:p>
          <a:p>
            <a:r>
              <a:rPr lang="en-US" sz="1600" b="1" dirty="0">
                <a:latin typeface="Consolas" panose="020B0609020204030204" pitchFamily="49" charset="0"/>
              </a:rPr>
              <a:t> Heart Rate Estimation</a:t>
            </a:r>
          </a:p>
          <a:p>
            <a:r>
              <a:rPr lang="en-US" sz="1600" b="1" dirty="0">
                <a:latin typeface="Consolas" panose="020B0609020204030204" pitchFamily="49" charset="0"/>
              </a:rPr>
              <a:t>Authors:  </a:t>
            </a:r>
            <a:r>
              <a:rPr lang="en-US" sz="1600" b="1" dirty="0" err="1">
                <a:latin typeface="Consolas" panose="020B0609020204030204" pitchFamily="49" charset="0"/>
              </a:rPr>
              <a:t>Haoyuan</a:t>
            </a:r>
            <a:r>
              <a:rPr lang="en-US" sz="1600" b="1" dirty="0">
                <a:latin typeface="Consolas" panose="020B0609020204030204" pitchFamily="49" charset="0"/>
              </a:rPr>
              <a:t> Gao, Chao Zhang, </a:t>
            </a:r>
            <a:r>
              <a:rPr lang="en-US" sz="1600" b="1" dirty="0" err="1">
                <a:latin typeface="Consolas" panose="020B0609020204030204" pitchFamily="49" charset="0"/>
              </a:rPr>
              <a:t>Shengbing</a:t>
            </a:r>
            <a:r>
              <a:rPr lang="en-US" sz="1600" b="1" dirty="0">
                <a:latin typeface="Consolas" panose="020B0609020204030204" pitchFamily="49" charset="0"/>
              </a:rPr>
              <a:t> Pei  and </a:t>
            </a:r>
            <a:r>
              <a:rPr lang="en-US" sz="1600" b="1" dirty="0" err="1">
                <a:latin typeface="Consolas" panose="020B0609020204030204" pitchFamily="49" charset="0"/>
              </a:rPr>
              <a:t>Xiaopei</a:t>
            </a:r>
            <a:r>
              <a:rPr lang="en-US" sz="1600" b="1" dirty="0">
                <a:latin typeface="Consolas" panose="020B0609020204030204" pitchFamily="49" charset="0"/>
              </a:rPr>
              <a:t> Wu</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Actually How It Works:</a:t>
            </a:r>
          </a:p>
          <a:p>
            <a:endParaRPr lang="en-US" sz="1400" b="1" dirty="0">
              <a:latin typeface="Consolas" panose="020B0609020204030204" pitchFamily="49" charset="0"/>
            </a:endParaRPr>
          </a:p>
          <a:p>
            <a:r>
              <a:rPr lang="en-US" sz="1400" b="1" dirty="0">
                <a:latin typeface="Consolas" panose="020B0609020204030204" pitchFamily="49" charset="0"/>
              </a:rPr>
              <a:t>Facial video (frames)</a:t>
            </a:r>
          </a:p>
          <a:p>
            <a:r>
              <a:rPr lang="en-US" sz="1400" b="1" dirty="0">
                <a:latin typeface="Consolas" panose="020B0609020204030204" pitchFamily="49" charset="0"/>
              </a:rPr>
              <a:t>        ↓</a:t>
            </a:r>
          </a:p>
          <a:p>
            <a:r>
              <a:rPr lang="en-US" sz="1400" b="1" dirty="0">
                <a:latin typeface="Consolas" panose="020B0609020204030204" pitchFamily="49" charset="0"/>
              </a:rPr>
              <a:t>  Face landmarks (468 points, </a:t>
            </a:r>
            <a:r>
              <a:rPr lang="en-US" sz="1400" b="1" dirty="0" err="1">
                <a:latin typeface="Consolas" panose="020B0609020204030204" pitchFamily="49" charset="0"/>
              </a:rPr>
              <a:t>MediaPipe</a:t>
            </a:r>
            <a:r>
              <a:rPr lang="en-US" sz="1400" b="1" dirty="0">
                <a:latin typeface="Consolas" panose="020B0609020204030204" pitchFamily="49" charset="0"/>
              </a:rPr>
              <a:t>)</a:t>
            </a:r>
          </a:p>
          <a:p>
            <a:r>
              <a:rPr lang="en-US" sz="1400" b="1" dirty="0">
                <a:latin typeface="Consolas" panose="020B0609020204030204" pitchFamily="49" charset="0"/>
              </a:rPr>
              <a:t>        ↓</a:t>
            </a:r>
          </a:p>
          <a:p>
            <a:r>
              <a:rPr lang="en-US" sz="1400" b="1" dirty="0">
                <a:latin typeface="Consolas" panose="020B0609020204030204" pitchFamily="49" charset="0"/>
              </a:rPr>
              <a:t> Delaunay triangulation → ~898 triangular ROIs</a:t>
            </a:r>
          </a:p>
          <a:p>
            <a:r>
              <a:rPr lang="en-US" sz="1400" b="1" dirty="0">
                <a:latin typeface="Consolas" panose="020B0609020204030204" pitchFamily="49" charset="0"/>
              </a:rPr>
              <a:t>        ↓</a:t>
            </a:r>
          </a:p>
          <a:p>
            <a:r>
              <a:rPr lang="en-US" sz="1400" b="1" dirty="0">
                <a:latin typeface="Consolas" panose="020B0609020204030204" pitchFamily="49" charset="0"/>
              </a:rPr>
              <a:t> For each frame &amp; each ROI:</a:t>
            </a:r>
          </a:p>
          <a:p>
            <a:r>
              <a:rPr lang="en-US" sz="1400" b="1" dirty="0">
                <a:latin typeface="Consolas" panose="020B0609020204030204" pitchFamily="49" charset="0"/>
              </a:rPr>
              <a:t>      - Collect pixels inside ROI</a:t>
            </a:r>
          </a:p>
          <a:p>
            <a:r>
              <a:rPr lang="en-US" sz="1400" b="1" dirty="0">
                <a:latin typeface="Consolas" panose="020B0609020204030204" pitchFamily="49" charset="0"/>
              </a:rPr>
              <a:t>      - Compute mean R, G, B</a:t>
            </a:r>
          </a:p>
          <a:p>
            <a:r>
              <a:rPr lang="en-US" sz="1400" b="1" dirty="0">
                <a:latin typeface="Consolas" panose="020B0609020204030204" pitchFamily="49" charset="0"/>
              </a:rPr>
              <a:t>        ↓</a:t>
            </a:r>
          </a:p>
          <a:p>
            <a:r>
              <a:rPr lang="en-US" sz="1400" b="1" dirty="0">
                <a:latin typeface="Consolas" panose="020B0609020204030204" pitchFamily="49" charset="0"/>
              </a:rPr>
              <a:t>   Build time series → R(t), G(t), B(t) per ROI</a:t>
            </a:r>
          </a:p>
          <a:p>
            <a:r>
              <a:rPr lang="en-US" sz="1400" b="1" dirty="0">
                <a:latin typeface="Consolas" panose="020B0609020204030204" pitchFamily="49" charset="0"/>
              </a:rPr>
              <a:t>        ↓</a:t>
            </a:r>
          </a:p>
          <a:p>
            <a:r>
              <a:rPr lang="en-US" sz="1400" b="1" dirty="0">
                <a:latin typeface="Consolas" panose="020B0609020204030204" pitchFamily="49" charset="0"/>
              </a:rPr>
              <a:t> Apply bandpass filter (0.6–4 Hz)</a:t>
            </a:r>
          </a:p>
          <a:p>
            <a:r>
              <a:rPr lang="en-US" sz="1400" b="1" dirty="0">
                <a:latin typeface="Consolas" panose="020B0609020204030204" pitchFamily="49" charset="0"/>
              </a:rPr>
              <a:t>        ↓</a:t>
            </a:r>
          </a:p>
          <a:p>
            <a:r>
              <a:rPr lang="en-US" sz="1400" b="1" dirty="0">
                <a:latin typeface="Consolas" panose="020B0609020204030204" pitchFamily="49" charset="0"/>
              </a:rPr>
              <a:t> Final output: ~898 filtered RGB signals</a:t>
            </a: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p:txBody>
      </p:sp>
      <p:pic>
        <p:nvPicPr>
          <p:cNvPr id="6" name="Picture 5">
            <a:extLst>
              <a:ext uri="{FF2B5EF4-FFF2-40B4-BE49-F238E27FC236}">
                <a16:creationId xmlns:a16="http://schemas.microsoft.com/office/drawing/2014/main" id="{C46F1124-ED27-C484-C925-032A2C7A0ED5}"/>
              </a:ext>
            </a:extLst>
          </p:cNvPr>
          <p:cNvPicPr>
            <a:picLocks noChangeAspect="1"/>
          </p:cNvPicPr>
          <p:nvPr/>
        </p:nvPicPr>
        <p:blipFill>
          <a:blip r:embed="rId4"/>
          <a:stretch>
            <a:fillRect/>
          </a:stretch>
        </p:blipFill>
        <p:spPr>
          <a:xfrm>
            <a:off x="4732726" y="2556495"/>
            <a:ext cx="5870558" cy="2808312"/>
          </a:xfrm>
          <a:prstGeom prst="rect">
            <a:avLst/>
          </a:prstGeom>
        </p:spPr>
      </p:pic>
    </p:spTree>
    <p:extLst>
      <p:ext uri="{BB962C8B-B14F-4D97-AF65-F5344CB8AC3E}">
        <p14:creationId xmlns:p14="http://schemas.microsoft.com/office/powerpoint/2010/main" val="405315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23</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5 </a:t>
            </a:r>
          </a:p>
        </p:txBody>
      </p:sp>
      <p:sp>
        <p:nvSpPr>
          <p:cNvPr id="3" name="TextBox 2">
            <a:extLst>
              <a:ext uri="{FF2B5EF4-FFF2-40B4-BE49-F238E27FC236}">
                <a16:creationId xmlns:a16="http://schemas.microsoft.com/office/drawing/2014/main" id="{63ACC8AD-3866-AAF5-496E-670A315383F5}"/>
              </a:ext>
            </a:extLst>
          </p:cNvPr>
          <p:cNvSpPr txBox="1"/>
          <p:nvPr/>
        </p:nvSpPr>
        <p:spPr>
          <a:xfrm>
            <a:off x="-6358" y="900311"/>
            <a:ext cx="10693400" cy="1200329"/>
          </a:xfrm>
          <a:prstGeom prst="rect">
            <a:avLst/>
          </a:prstGeom>
          <a:noFill/>
        </p:spPr>
        <p:txBody>
          <a:bodyPr wrap="square">
            <a:spAutoFit/>
          </a:bodyPr>
          <a:lstStyle/>
          <a:p>
            <a:r>
              <a:rPr lang="en-US" sz="1600" b="1" dirty="0">
                <a:latin typeface="Consolas" panose="020B0609020204030204" pitchFamily="49" charset="0"/>
              </a:rPr>
              <a:t>Paper Name:  Region of Interest Analysis Using Delaunay Triangulation for Facial Video-Based</a:t>
            </a:r>
          </a:p>
          <a:p>
            <a:r>
              <a:rPr lang="en-US" sz="1600" b="1" dirty="0">
                <a:latin typeface="Consolas" panose="020B0609020204030204" pitchFamily="49" charset="0"/>
              </a:rPr>
              <a:t> Heart Rate Estimation</a:t>
            </a:r>
          </a:p>
          <a:p>
            <a:r>
              <a:rPr lang="en-US" sz="1600" b="1" dirty="0">
                <a:latin typeface="Consolas" panose="020B0609020204030204" pitchFamily="49" charset="0"/>
              </a:rPr>
              <a:t>Authors:  </a:t>
            </a:r>
            <a:r>
              <a:rPr lang="en-US" sz="1600" b="1" dirty="0" err="1">
                <a:latin typeface="Consolas" panose="020B0609020204030204" pitchFamily="49" charset="0"/>
              </a:rPr>
              <a:t>Haoyuan</a:t>
            </a:r>
            <a:r>
              <a:rPr lang="en-US" sz="1600" b="1" dirty="0">
                <a:latin typeface="Consolas" panose="020B0609020204030204" pitchFamily="49" charset="0"/>
              </a:rPr>
              <a:t> Gao, Chao Zhang, </a:t>
            </a:r>
            <a:r>
              <a:rPr lang="en-US" sz="1600" b="1" dirty="0" err="1">
                <a:latin typeface="Consolas" panose="020B0609020204030204" pitchFamily="49" charset="0"/>
              </a:rPr>
              <a:t>Shengbing</a:t>
            </a:r>
            <a:r>
              <a:rPr lang="en-US" sz="1600" b="1" dirty="0">
                <a:latin typeface="Consolas" panose="020B0609020204030204" pitchFamily="49" charset="0"/>
              </a:rPr>
              <a:t> Pei  and </a:t>
            </a:r>
            <a:r>
              <a:rPr lang="en-US" sz="1600" b="1" dirty="0" err="1">
                <a:latin typeface="Consolas" panose="020B0609020204030204" pitchFamily="49" charset="0"/>
              </a:rPr>
              <a:t>Xiaopei</a:t>
            </a:r>
            <a:r>
              <a:rPr lang="en-US" sz="1600" b="1" dirty="0">
                <a:latin typeface="Consolas" panose="020B0609020204030204" pitchFamily="49" charset="0"/>
              </a:rPr>
              <a:t> Wu</a:t>
            </a:r>
          </a:p>
          <a:p>
            <a:endParaRPr lang="en-US" sz="1200" b="1" dirty="0">
              <a:solidFill>
                <a:schemeClr val="bg1">
                  <a:lumMod val="65000"/>
                </a:schemeClr>
              </a:solidFill>
              <a:latin typeface="Consolas" panose="020B0609020204030204" pitchFamily="49" charset="0"/>
            </a:endParaRPr>
          </a:p>
          <a:p>
            <a:endParaRPr lang="en-US" sz="1200" b="1" dirty="0">
              <a:solidFill>
                <a:schemeClr val="bg1">
                  <a:lumMod val="65000"/>
                </a:schemeClr>
              </a:solidFill>
              <a:latin typeface="Consolas" panose="020B0609020204030204" pitchFamily="49" charset="0"/>
            </a:endParaRPr>
          </a:p>
        </p:txBody>
      </p:sp>
      <p:pic>
        <p:nvPicPr>
          <p:cNvPr id="8" name="Picture 7">
            <a:extLst>
              <a:ext uri="{FF2B5EF4-FFF2-40B4-BE49-F238E27FC236}">
                <a16:creationId xmlns:a16="http://schemas.microsoft.com/office/drawing/2014/main" id="{38DE009C-5161-1F06-F6F0-B11B969FF0BB}"/>
              </a:ext>
            </a:extLst>
          </p:cNvPr>
          <p:cNvPicPr>
            <a:picLocks noChangeAspect="1"/>
          </p:cNvPicPr>
          <p:nvPr/>
        </p:nvPicPr>
        <p:blipFill>
          <a:blip r:embed="rId4"/>
          <a:stretch>
            <a:fillRect/>
          </a:stretch>
        </p:blipFill>
        <p:spPr>
          <a:xfrm>
            <a:off x="4914652" y="2773909"/>
            <a:ext cx="5691904" cy="3561927"/>
          </a:xfrm>
          <a:prstGeom prst="rect">
            <a:avLst/>
          </a:prstGeom>
        </p:spPr>
      </p:pic>
      <p:sp>
        <p:nvSpPr>
          <p:cNvPr id="5" name="TextBox 4">
            <a:extLst>
              <a:ext uri="{FF2B5EF4-FFF2-40B4-BE49-F238E27FC236}">
                <a16:creationId xmlns:a16="http://schemas.microsoft.com/office/drawing/2014/main" id="{AF0EC824-CC21-B62D-8E17-87D473E34647}"/>
              </a:ext>
            </a:extLst>
          </p:cNvPr>
          <p:cNvSpPr txBox="1"/>
          <p:nvPr/>
        </p:nvSpPr>
        <p:spPr>
          <a:xfrm>
            <a:off x="0" y="2295914"/>
            <a:ext cx="5489530" cy="3323987"/>
          </a:xfrm>
          <a:prstGeom prst="rect">
            <a:avLst/>
          </a:prstGeom>
          <a:noFill/>
        </p:spPr>
        <p:txBody>
          <a:bodyPr wrap="square">
            <a:spAutoFit/>
          </a:bodyPr>
          <a:lstStyle/>
          <a:p>
            <a:r>
              <a:rPr lang="en-US" sz="1400" b="1" dirty="0">
                <a:solidFill>
                  <a:schemeClr val="bg1">
                    <a:lumMod val="65000"/>
                  </a:schemeClr>
                </a:solidFill>
                <a:latin typeface="Consolas" panose="020B0609020204030204" pitchFamily="49" charset="0"/>
              </a:rPr>
              <a:t>~898 filtered RGB signals (from Step 3)</a:t>
            </a:r>
          </a:p>
          <a:p>
            <a:r>
              <a:rPr lang="en-US" sz="1400" b="1" dirty="0">
                <a:solidFill>
                  <a:schemeClr val="bg1">
                    <a:lumMod val="65000"/>
                  </a:schemeClr>
                </a:solidFill>
                <a:latin typeface="Consolas" panose="020B0609020204030204" pitchFamily="49" charset="0"/>
              </a:rPr>
              <a:t>                ↓</a:t>
            </a:r>
          </a:p>
          <a:p>
            <a:r>
              <a:rPr lang="en-US" sz="1400" b="1" dirty="0">
                <a:solidFill>
                  <a:schemeClr val="bg1">
                    <a:lumMod val="65000"/>
                  </a:schemeClr>
                </a:solidFill>
                <a:latin typeface="Consolas" panose="020B0609020204030204" pitchFamily="49" charset="0"/>
              </a:rPr>
              <a:t> For each ROI patch:</a:t>
            </a:r>
          </a:p>
          <a:p>
            <a:r>
              <a:rPr lang="en-US" sz="1400" b="1" dirty="0">
                <a:solidFill>
                  <a:schemeClr val="bg1">
                    <a:lumMod val="65000"/>
                  </a:schemeClr>
                </a:solidFill>
                <a:latin typeface="Consolas" panose="020B0609020204030204" pitchFamily="49" charset="0"/>
              </a:rPr>
              <a:t>     - Select a channel (often G(t) or combined RGB)</a:t>
            </a:r>
          </a:p>
          <a:p>
            <a:r>
              <a:rPr lang="en-US" sz="1400" b="1" dirty="0">
                <a:solidFill>
                  <a:schemeClr val="bg1">
                    <a:lumMod val="65000"/>
                  </a:schemeClr>
                </a:solidFill>
                <a:latin typeface="Consolas" panose="020B0609020204030204" pitchFamily="49" charset="0"/>
              </a:rPr>
              <a:t>     - Apply FFT (Fast Fourier Transform)</a:t>
            </a:r>
          </a:p>
          <a:p>
            <a:r>
              <a:rPr lang="en-US" sz="1400" b="1" dirty="0">
                <a:solidFill>
                  <a:schemeClr val="bg1">
                    <a:lumMod val="65000"/>
                  </a:schemeClr>
                </a:solidFill>
                <a:latin typeface="Consolas" panose="020B0609020204030204" pitchFamily="49" charset="0"/>
              </a:rPr>
              <a:t>     - Find dominant frequency peak</a:t>
            </a:r>
          </a:p>
          <a:p>
            <a:r>
              <a:rPr lang="en-US" sz="1400" b="1" dirty="0">
                <a:solidFill>
                  <a:schemeClr val="bg1">
                    <a:lumMod val="65000"/>
                  </a:schemeClr>
                </a:solidFill>
                <a:latin typeface="Consolas" panose="020B0609020204030204" pitchFamily="49" charset="0"/>
              </a:rPr>
              <a:t>     - Convert frequency → HR in BPM</a:t>
            </a:r>
          </a:p>
          <a:p>
            <a:r>
              <a:rPr lang="en-US" sz="1400" b="1" dirty="0">
                <a:solidFill>
                  <a:schemeClr val="bg1">
                    <a:lumMod val="65000"/>
                  </a:schemeClr>
                </a:solidFill>
                <a:latin typeface="Consolas" panose="020B0609020204030204" pitchFamily="49" charset="0"/>
              </a:rPr>
              <a:t>                ↓</a:t>
            </a:r>
          </a:p>
          <a:p>
            <a:r>
              <a:rPr lang="en-US" sz="1400" b="1" dirty="0">
                <a:solidFill>
                  <a:schemeClr val="bg1">
                    <a:lumMod val="65000"/>
                  </a:schemeClr>
                </a:solidFill>
                <a:latin typeface="Consolas" panose="020B0609020204030204" pitchFamily="49" charset="0"/>
              </a:rPr>
              <a:t> Compare with ground-truth HR (from PPG/ECG)</a:t>
            </a:r>
          </a:p>
          <a:p>
            <a:r>
              <a:rPr lang="en-US" sz="1400" b="1" dirty="0">
                <a:solidFill>
                  <a:schemeClr val="bg1">
                    <a:lumMod val="65000"/>
                  </a:schemeClr>
                </a:solidFill>
                <a:latin typeface="Consolas" panose="020B0609020204030204" pitchFamily="49" charset="0"/>
              </a:rPr>
              <a:t>                ↓</a:t>
            </a:r>
          </a:p>
          <a:p>
            <a:r>
              <a:rPr lang="en-US" sz="1400" b="1" dirty="0">
                <a:solidFill>
                  <a:schemeClr val="bg1">
                    <a:lumMod val="65000"/>
                  </a:schemeClr>
                </a:solidFill>
                <a:latin typeface="Consolas" panose="020B0609020204030204" pitchFamily="49" charset="0"/>
              </a:rPr>
              <a:t> Compute error = |</a:t>
            </a:r>
            <a:r>
              <a:rPr lang="en-US" sz="1400" b="1" dirty="0" err="1">
                <a:solidFill>
                  <a:schemeClr val="bg1">
                    <a:lumMod val="65000"/>
                  </a:schemeClr>
                </a:solidFill>
                <a:latin typeface="Consolas" panose="020B0609020204030204" pitchFamily="49" charset="0"/>
              </a:rPr>
              <a:t>HR_pred</a:t>
            </a:r>
            <a:r>
              <a:rPr lang="en-US" sz="1400" b="1" dirty="0">
                <a:solidFill>
                  <a:schemeClr val="bg1">
                    <a:lumMod val="65000"/>
                  </a:schemeClr>
                </a:solidFill>
                <a:latin typeface="Consolas" panose="020B0609020204030204" pitchFamily="49" charset="0"/>
              </a:rPr>
              <a:t> - HR_GT|</a:t>
            </a:r>
          </a:p>
          <a:p>
            <a:r>
              <a:rPr lang="en-US" sz="1400" b="1" dirty="0">
                <a:solidFill>
                  <a:schemeClr val="bg1">
                    <a:lumMod val="65000"/>
                  </a:schemeClr>
                </a:solidFill>
                <a:latin typeface="Consolas" panose="020B0609020204030204" pitchFamily="49" charset="0"/>
              </a:rPr>
              <a:t>                ↓</a:t>
            </a:r>
          </a:p>
          <a:p>
            <a:r>
              <a:rPr lang="en-US" sz="1400" b="1" dirty="0">
                <a:solidFill>
                  <a:schemeClr val="bg1">
                    <a:lumMod val="65000"/>
                  </a:schemeClr>
                </a:solidFill>
                <a:latin typeface="Consolas" panose="020B0609020204030204" pitchFamily="49" charset="0"/>
              </a:rPr>
              <a:t> Average across windows → MAE per ROI</a:t>
            </a:r>
          </a:p>
          <a:p>
            <a:r>
              <a:rPr lang="en-US" sz="1400" b="1" dirty="0">
                <a:solidFill>
                  <a:schemeClr val="bg1">
                    <a:lumMod val="65000"/>
                  </a:schemeClr>
                </a:solidFill>
                <a:latin typeface="Consolas" panose="020B0609020204030204" pitchFamily="49" charset="0"/>
              </a:rPr>
              <a:t>                ↓</a:t>
            </a:r>
          </a:p>
          <a:p>
            <a:r>
              <a:rPr lang="en-US" sz="1400" b="1" dirty="0">
                <a:solidFill>
                  <a:schemeClr val="bg1">
                    <a:lumMod val="65000"/>
                  </a:schemeClr>
                </a:solidFill>
                <a:latin typeface="Consolas" panose="020B0609020204030204" pitchFamily="49" charset="0"/>
              </a:rPr>
              <a:t>Final output: MAE score for each of the 898 ROIs</a:t>
            </a:r>
          </a:p>
        </p:txBody>
      </p:sp>
    </p:spTree>
    <p:extLst>
      <p:ext uri="{BB962C8B-B14F-4D97-AF65-F5344CB8AC3E}">
        <p14:creationId xmlns:p14="http://schemas.microsoft.com/office/powerpoint/2010/main" val="2166659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24</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5 </a:t>
            </a:r>
          </a:p>
        </p:txBody>
      </p:sp>
      <p:graphicFrame>
        <p:nvGraphicFramePr>
          <p:cNvPr id="4" name="Table 3">
            <a:extLst>
              <a:ext uri="{FF2B5EF4-FFF2-40B4-BE49-F238E27FC236}">
                <a16:creationId xmlns:a16="http://schemas.microsoft.com/office/drawing/2014/main" id="{DA00318C-80EE-ED09-A26F-AC3D9F456B0B}"/>
              </a:ext>
            </a:extLst>
          </p:cNvPr>
          <p:cNvGraphicFramePr>
            <a:graphicFrameLocks noGrp="1"/>
          </p:cNvGraphicFramePr>
          <p:nvPr>
            <p:extLst>
              <p:ext uri="{D42A27DB-BD31-4B8C-83A1-F6EECF244321}">
                <p14:modId xmlns:p14="http://schemas.microsoft.com/office/powerpoint/2010/main" val="4146411068"/>
              </p:ext>
            </p:extLst>
          </p:nvPr>
        </p:nvGraphicFramePr>
        <p:xfrm>
          <a:off x="162123" y="1044326"/>
          <a:ext cx="10258016" cy="6063532"/>
        </p:xfrm>
        <a:graphic>
          <a:graphicData uri="http://schemas.openxmlformats.org/drawingml/2006/table">
            <a:tbl>
              <a:tblPr/>
              <a:tblGrid>
                <a:gridCol w="2564504">
                  <a:extLst>
                    <a:ext uri="{9D8B030D-6E8A-4147-A177-3AD203B41FA5}">
                      <a16:colId xmlns:a16="http://schemas.microsoft.com/office/drawing/2014/main" val="3644990818"/>
                    </a:ext>
                  </a:extLst>
                </a:gridCol>
                <a:gridCol w="2564504">
                  <a:extLst>
                    <a:ext uri="{9D8B030D-6E8A-4147-A177-3AD203B41FA5}">
                      <a16:colId xmlns:a16="http://schemas.microsoft.com/office/drawing/2014/main" val="3787958724"/>
                    </a:ext>
                  </a:extLst>
                </a:gridCol>
                <a:gridCol w="2564504">
                  <a:extLst>
                    <a:ext uri="{9D8B030D-6E8A-4147-A177-3AD203B41FA5}">
                      <a16:colId xmlns:a16="http://schemas.microsoft.com/office/drawing/2014/main" val="837234394"/>
                    </a:ext>
                  </a:extLst>
                </a:gridCol>
                <a:gridCol w="2564504">
                  <a:extLst>
                    <a:ext uri="{9D8B030D-6E8A-4147-A177-3AD203B41FA5}">
                      <a16:colId xmlns:a16="http://schemas.microsoft.com/office/drawing/2014/main" val="4096821278"/>
                    </a:ext>
                  </a:extLst>
                </a:gridCol>
              </a:tblGrid>
              <a:tr h="318405">
                <a:tc>
                  <a:txBody>
                    <a:bodyPr/>
                    <a:lstStyle/>
                    <a:p>
                      <a:r>
                        <a:rPr lang="en-US" sz="1050" b="1" dirty="0"/>
                        <a:t>Condition</a:t>
                      </a:r>
                      <a:endParaRPr lang="en-US" sz="1050" dirty="0"/>
                    </a:p>
                  </a:txBody>
                  <a:tcPr marL="32859" marR="32859" marT="16430" marB="16430" anchor="ctr">
                    <a:lnL>
                      <a:noFill/>
                    </a:lnL>
                    <a:lnR>
                      <a:noFill/>
                    </a:lnR>
                    <a:lnT>
                      <a:noFill/>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Dataset(s)</a:t>
                      </a:r>
                      <a:endParaRPr lang="en-US" sz="1050"/>
                    </a:p>
                  </a:txBody>
                  <a:tcPr marL="32859" marR="32859" marT="16430" marB="16430" anchor="ctr">
                    <a:lnL>
                      <a:noFill/>
                    </a:lnL>
                    <a:lnR>
                      <a:noFill/>
                    </a:lnR>
                    <a:lnT>
                      <a:noFill/>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Best ROI Method (MAE bpm)</a:t>
                      </a:r>
                      <a:endParaRPr lang="en-US" sz="1050"/>
                    </a:p>
                  </a:txBody>
                  <a:tcPr marL="32859" marR="32859" marT="16430" marB="16430" anchor="ctr">
                    <a:lnL>
                      <a:noFill/>
                    </a:lnL>
                    <a:lnR>
                      <a:noFill/>
                    </a:lnR>
                    <a:lnT>
                      <a:noFill/>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dirty="0"/>
                        <a:t>Comparison (bpm)/ Notes</a:t>
                      </a:r>
                      <a:endParaRPr lang="en-US" sz="1050" dirty="0"/>
                    </a:p>
                  </a:txBody>
                  <a:tcPr marL="32859" marR="32859" marT="16430" marB="16430" anchor="ctr">
                    <a:lnL>
                      <a:noFill/>
                    </a:lnL>
                    <a:lnR>
                      <a:noFill/>
                    </a:lnR>
                    <a:lnT>
                      <a:noFill/>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49619569"/>
                  </a:ext>
                </a:extLst>
              </a:tr>
              <a:tr h="456841">
                <a:tc>
                  <a:txBody>
                    <a:bodyPr/>
                    <a:lstStyle/>
                    <a:p>
                      <a:r>
                        <a:rPr lang="en-US" sz="1050" b="1" dirty="0"/>
                        <a:t>Intra-dataset (Resting)</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PURE</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1.70</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vs Face Det: 5.22, Skin Det: 2.25, Landmark: 2.37</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58124687"/>
                  </a:ext>
                </a:extLst>
              </a:tr>
              <a:tr h="456841">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IIP-W</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dirty="0"/>
                        <a:t>DD-ROI: 2.24</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vs Face Det: 7.60, Skin Det: 5.76, Landmark: 4.99</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255573990"/>
                  </a:ext>
                </a:extLst>
              </a:tr>
              <a:tr h="456841">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IIP-F</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6.19</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vs Face Det: 14.88, Skin Det: 9.09, Landmark: 8.18</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86749958"/>
                  </a:ext>
                </a:extLst>
              </a:tr>
              <a:tr h="318405">
                <a:tc>
                  <a:txBody>
                    <a:bodyPr/>
                    <a:lstStyle/>
                    <a:p>
                      <a:r>
                        <a:rPr lang="en-US" sz="1050" b="1"/>
                        <a:t>Intra-dataset (Talking)</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PURE</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7.21</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sz="1050"/>
                        <a:t>Robust vs noise; Face Det: 12.72</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683160888"/>
                  </a:ext>
                </a:extLst>
              </a:tr>
              <a:tr h="456841">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IIP-W</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7.22</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Best under head-mounted cam motion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7574428"/>
                  </a:ext>
                </a:extLst>
              </a:tr>
              <a:tr h="456841">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IIP-F</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dirty="0"/>
                        <a:t>DD-ROI: 9.04</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Still lowest error despite occlusion/noise</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46340494"/>
                  </a:ext>
                </a:extLst>
              </a:tr>
              <a:tr h="456841">
                <a:tc>
                  <a:txBody>
                    <a:bodyPr/>
                    <a:lstStyle/>
                    <a:p>
                      <a:r>
                        <a:rPr lang="en-US" sz="1050" b="1" dirty="0"/>
                        <a:t>Cross-dataset (Trained PURE → Tested)</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UBFC</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dirty="0"/>
                        <a:t>DD-ROI: 19.40</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vs Face Det: 25.51, Skin Det: 22.29, Landmark: 22.20</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83409517"/>
                  </a:ext>
                </a:extLst>
              </a:tr>
              <a:tr h="456841">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COHFACE</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dirty="0"/>
                        <a:t>DD-ROI: 7.41</a:t>
                      </a:r>
                      <a:endParaRPr lang="en-US" sz="1050" dirty="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vs Face Det: 10.23, Skin Det: 8.29, Landmark: 8.08</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8937570"/>
                  </a:ext>
                </a:extLst>
              </a:tr>
              <a:tr h="318405">
                <a:tc>
                  <a:txBody>
                    <a:bodyPr/>
                    <a:lstStyle/>
                    <a:p>
                      <a:r>
                        <a:rPr lang="en-US" sz="1050" b="1"/>
                        <a:t>Across rPPG Methods (PURE)</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POS</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1.70</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2.25–2.62 for other ROI methods</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42835147"/>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CHROM</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1.97</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2.62 (Skin/Face)</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985365337"/>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GREEN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2.18</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6.14 (Face Det), 2.78 (Skin)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93991350"/>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ICA</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3.19</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9.88 (Face Det), 4.37 (Skin)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48931763"/>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LGI</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2.53</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8.12 (Face Det), 3.65 (Skin)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829000088"/>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a:t>OMIT</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b="1"/>
                        <a:t>DD-ROI: 2.40</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050" dirty="0"/>
                        <a:t>vs 7.13 (Face Det), 3.12 (Skin)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515077067"/>
                  </a:ext>
                </a:extLst>
              </a:tr>
              <a:tr h="318405">
                <a:tc>
                  <a:txBody>
                    <a:bodyPr/>
                    <a:lstStyle/>
                    <a:p>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a:noFill/>
                    </a:lnB>
                    <a:solidFill>
                      <a:schemeClr val="bg2">
                        <a:lumMod val="90000"/>
                      </a:schemeClr>
                    </a:solidFill>
                  </a:tcPr>
                </a:tc>
                <a:tc>
                  <a:txBody>
                    <a:bodyPr/>
                    <a:lstStyle/>
                    <a:p>
                      <a:r>
                        <a:rPr lang="en-US" sz="1050"/>
                        <a:t>PBV</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a:noFill/>
                    </a:lnB>
                    <a:solidFill>
                      <a:schemeClr val="bg2">
                        <a:lumMod val="90000"/>
                      </a:schemeClr>
                    </a:solidFill>
                  </a:tcPr>
                </a:tc>
                <a:tc>
                  <a:txBody>
                    <a:bodyPr/>
                    <a:lstStyle/>
                    <a:p>
                      <a:r>
                        <a:rPr lang="en-US" sz="1050" b="1"/>
                        <a:t>DD-ROI: 2.16</a:t>
                      </a:r>
                      <a:endParaRPr lang="en-US" sz="1050"/>
                    </a:p>
                  </a:txBody>
                  <a:tcPr marL="32859" marR="32859" marT="16430" marB="16430" anchor="ctr">
                    <a:lnL>
                      <a:noFill/>
                    </a:lnL>
                    <a:lnR>
                      <a:noFill/>
                    </a:lnR>
                    <a:lnT w="12700" cap="flat" cmpd="sng" algn="ctr">
                      <a:solidFill>
                        <a:schemeClr val="tx1"/>
                      </a:solidFill>
                      <a:prstDash val="solid"/>
                      <a:round/>
                      <a:headEnd type="none" w="med" len="med"/>
                      <a:tailEnd type="none" w="med" len="med"/>
                    </a:lnT>
                    <a:lnB>
                      <a:noFill/>
                    </a:lnB>
                    <a:solidFill>
                      <a:schemeClr val="bg2">
                        <a:lumMod val="90000"/>
                      </a:schemeClr>
                    </a:solidFill>
                  </a:tcPr>
                </a:tc>
                <a:tc>
                  <a:txBody>
                    <a:bodyPr/>
                    <a:lstStyle/>
                    <a:p>
                      <a:r>
                        <a:rPr lang="en-US" sz="1050" dirty="0"/>
                        <a:t>vs 6.02 (Face Det), 2.76 (Skin)</a:t>
                      </a:r>
                    </a:p>
                  </a:txBody>
                  <a:tcPr marL="32859" marR="32859" marT="16430" marB="16430" anchor="ctr">
                    <a:lnL>
                      <a:noFill/>
                    </a:lnL>
                    <a:lnR>
                      <a:noFill/>
                    </a:lnR>
                    <a:lnT w="12700" cap="flat" cmpd="sng" algn="ctr">
                      <a:solidFill>
                        <a:schemeClr val="tx1"/>
                      </a:solidFill>
                      <a:prstDash val="solid"/>
                      <a:round/>
                      <a:headEnd type="none" w="med" len="med"/>
                      <a:tailEnd type="none" w="med" len="med"/>
                    </a:lnT>
                    <a:lnB>
                      <a:noFill/>
                    </a:lnB>
                    <a:solidFill>
                      <a:schemeClr val="bg2">
                        <a:lumMod val="90000"/>
                      </a:schemeClr>
                    </a:solidFill>
                  </a:tcPr>
                </a:tc>
                <a:extLst>
                  <a:ext uri="{0D108BD9-81ED-4DB2-BD59-A6C34878D82A}">
                    <a16:rowId xmlns:a16="http://schemas.microsoft.com/office/drawing/2014/main" val="1538714000"/>
                  </a:ext>
                </a:extLst>
              </a:tr>
            </a:tbl>
          </a:graphicData>
        </a:graphic>
      </p:graphicFrame>
    </p:spTree>
    <p:extLst>
      <p:ext uri="{BB962C8B-B14F-4D97-AF65-F5344CB8AC3E}">
        <p14:creationId xmlns:p14="http://schemas.microsoft.com/office/powerpoint/2010/main" val="3569609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25</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FPS Based Phase Lag Fix</a:t>
            </a:r>
          </a:p>
        </p:txBody>
      </p:sp>
      <p:sp>
        <p:nvSpPr>
          <p:cNvPr id="6" name="TextBox 5">
            <a:extLst>
              <a:ext uri="{FF2B5EF4-FFF2-40B4-BE49-F238E27FC236}">
                <a16:creationId xmlns:a16="http://schemas.microsoft.com/office/drawing/2014/main" id="{D764539D-11AF-4FEC-60F9-715EC70E2489}"/>
              </a:ext>
            </a:extLst>
          </p:cNvPr>
          <p:cNvSpPr txBox="1"/>
          <p:nvPr/>
        </p:nvSpPr>
        <p:spPr>
          <a:xfrm>
            <a:off x="411280" y="1226384"/>
            <a:ext cx="9577064" cy="1600438"/>
          </a:xfrm>
          <a:prstGeom prst="rect">
            <a:avLst/>
          </a:prstGeom>
          <a:noFill/>
        </p:spPr>
        <p:txBody>
          <a:bodyPr wrap="square">
            <a:spAutoFit/>
          </a:bodyPr>
          <a:lstStyle/>
          <a:p>
            <a:r>
              <a:rPr lang="en-US" sz="1400" b="1" dirty="0" err="1">
                <a:latin typeface="Consolas" panose="020B0609020204030204" pitchFamily="49" charset="0"/>
              </a:rPr>
              <a:t>fps_affine</a:t>
            </a:r>
            <a:endParaRPr lang="en-US" sz="1400" b="1" dirty="0">
              <a:latin typeface="Consolas" panose="020B0609020204030204" pitchFamily="49" charset="0"/>
            </a:endParaRPr>
          </a:p>
          <a:p>
            <a:endParaRPr lang="en-US" sz="1400" b="1" dirty="0">
              <a:latin typeface="Consolas" panose="020B0609020204030204" pitchFamily="49" charset="0"/>
            </a:endParaRPr>
          </a:p>
          <a:p>
            <a:r>
              <a:rPr lang="en-US" sz="1400" dirty="0">
                <a:latin typeface="Consolas" panose="020B0609020204030204" pitchFamily="49" charset="0"/>
              </a:rPr>
              <a:t>tau = a + b / fps</a:t>
            </a:r>
          </a:p>
          <a:p>
            <a:endParaRPr lang="en-US" sz="1400" dirty="0">
              <a:latin typeface="Consolas" panose="020B0609020204030204" pitchFamily="49" charset="0"/>
            </a:endParaRPr>
          </a:p>
          <a:p>
            <a:r>
              <a:rPr lang="en-US" sz="1400" dirty="0">
                <a:latin typeface="Consolas" panose="020B0609020204030204" pitchFamily="49" charset="0"/>
              </a:rPr>
              <a:t>a = a small constant delay (0.10 s)</a:t>
            </a:r>
          </a:p>
          <a:p>
            <a:r>
              <a:rPr lang="en-US" sz="1400" dirty="0">
                <a:latin typeface="Consolas" panose="020B0609020204030204" pitchFamily="49" charset="0"/>
              </a:rPr>
              <a:t>b / fps = “about b frames of delay”, converted to seconds </a:t>
            </a:r>
            <a:br>
              <a:rPr lang="en-US" sz="1400" dirty="0">
                <a:latin typeface="Consolas" panose="020B0609020204030204" pitchFamily="49" charset="0"/>
              </a:rPr>
            </a:br>
            <a:r>
              <a:rPr lang="en-US" sz="1400" dirty="0">
                <a:latin typeface="Consolas" panose="020B0609020204030204" pitchFamily="49" charset="0"/>
              </a:rPr>
              <a:t>(b=12 → 12/fps)</a:t>
            </a:r>
          </a:p>
        </p:txBody>
      </p:sp>
      <p:sp>
        <p:nvSpPr>
          <p:cNvPr id="11" name="TextBox 10">
            <a:extLst>
              <a:ext uri="{FF2B5EF4-FFF2-40B4-BE49-F238E27FC236}">
                <a16:creationId xmlns:a16="http://schemas.microsoft.com/office/drawing/2014/main" id="{86CE1426-2F65-1AC5-8C0A-BDA849F0395C}"/>
              </a:ext>
            </a:extLst>
          </p:cNvPr>
          <p:cNvSpPr txBox="1"/>
          <p:nvPr/>
        </p:nvSpPr>
        <p:spPr>
          <a:xfrm>
            <a:off x="418842" y="4536734"/>
            <a:ext cx="8424936" cy="738664"/>
          </a:xfrm>
          <a:prstGeom prst="rect">
            <a:avLst/>
          </a:prstGeom>
          <a:noFill/>
        </p:spPr>
        <p:txBody>
          <a:bodyPr wrap="square">
            <a:spAutoFit/>
          </a:bodyPr>
          <a:lstStyle/>
          <a:p>
            <a:r>
              <a:rPr lang="en-US" sz="1400" b="1" dirty="0">
                <a:latin typeface="Consolas" panose="020B0609020204030204" pitchFamily="49" charset="0"/>
              </a:rPr>
              <a:t>SHIFT_INVARIANT_LOSS</a:t>
            </a:r>
          </a:p>
          <a:p>
            <a:r>
              <a:rPr lang="en-US" sz="1400" dirty="0">
                <a:latin typeface="Consolas" panose="020B0609020204030204" pitchFamily="49" charset="0"/>
              </a:rPr>
              <a:t>For each batch, it rolls the GT by ±k samples (say k=8), computes </a:t>
            </a:r>
            <a:br>
              <a:rPr lang="en-US" sz="1400" dirty="0">
                <a:latin typeface="Consolas" panose="020B0609020204030204" pitchFamily="49" charset="0"/>
              </a:rPr>
            </a:br>
            <a:r>
              <a:rPr lang="en-US" sz="1400" dirty="0">
                <a:latin typeface="Consolas" panose="020B0609020204030204" pitchFamily="49" charset="0"/>
              </a:rPr>
              <a:t>MAE for each shift, and keeps the minimum.</a:t>
            </a:r>
          </a:p>
        </p:txBody>
      </p:sp>
      <p:sp>
        <p:nvSpPr>
          <p:cNvPr id="31" name="TextBox 30">
            <a:extLst>
              <a:ext uri="{FF2B5EF4-FFF2-40B4-BE49-F238E27FC236}">
                <a16:creationId xmlns:a16="http://schemas.microsoft.com/office/drawing/2014/main" id="{5E13D347-E1ED-3BA3-851C-A6136FF8F8CC}"/>
              </a:ext>
            </a:extLst>
          </p:cNvPr>
          <p:cNvSpPr txBox="1"/>
          <p:nvPr/>
        </p:nvSpPr>
        <p:spPr>
          <a:xfrm>
            <a:off x="418842" y="3204501"/>
            <a:ext cx="8424936" cy="954107"/>
          </a:xfrm>
          <a:prstGeom prst="rect">
            <a:avLst/>
          </a:prstGeom>
          <a:noFill/>
        </p:spPr>
        <p:txBody>
          <a:bodyPr wrap="square">
            <a:spAutoFit/>
          </a:bodyPr>
          <a:lstStyle/>
          <a:p>
            <a:r>
              <a:rPr lang="en-US" sz="1400" dirty="0">
                <a:latin typeface="Consolas" panose="020B0609020204030204" pitchFamily="49" charset="0"/>
              </a:rPr>
              <a:t>Then convert to samples and roll the BVP left by that </a:t>
            </a:r>
            <a:br>
              <a:rPr lang="en-US" sz="1400" dirty="0">
                <a:latin typeface="Consolas" panose="020B0609020204030204" pitchFamily="49" charset="0"/>
              </a:rPr>
            </a:br>
            <a:r>
              <a:rPr lang="en-US" sz="1400" dirty="0">
                <a:latin typeface="Consolas" panose="020B0609020204030204" pitchFamily="49" charset="0"/>
              </a:rPr>
              <a:t>many samples:</a:t>
            </a:r>
          </a:p>
          <a:p>
            <a:r>
              <a:rPr lang="en-US" sz="1400" dirty="0">
                <a:latin typeface="Consolas" panose="020B0609020204030204" pitchFamily="49" charset="0"/>
              </a:rPr>
              <a:t>s0 = round(tau * fps)</a:t>
            </a:r>
          </a:p>
          <a:p>
            <a:r>
              <a:rPr lang="en-US" sz="1400" dirty="0">
                <a:latin typeface="Consolas" panose="020B0609020204030204" pitchFamily="49" charset="0"/>
              </a:rPr>
              <a:t>BVP &lt;- </a:t>
            </a:r>
            <a:r>
              <a:rPr lang="en-US" sz="1400" dirty="0" err="1">
                <a:latin typeface="Consolas" panose="020B0609020204030204" pitchFamily="49" charset="0"/>
              </a:rPr>
              <a:t>roll_left</a:t>
            </a:r>
            <a:r>
              <a:rPr lang="en-US" sz="1400" dirty="0">
                <a:latin typeface="Consolas" panose="020B0609020204030204" pitchFamily="49" charset="0"/>
              </a:rPr>
              <a:t>(BVP, s0)</a:t>
            </a:r>
          </a:p>
        </p:txBody>
      </p:sp>
      <p:sp>
        <p:nvSpPr>
          <p:cNvPr id="32" name="TextBox 31">
            <a:extLst>
              <a:ext uri="{FF2B5EF4-FFF2-40B4-BE49-F238E27FC236}">
                <a16:creationId xmlns:a16="http://schemas.microsoft.com/office/drawing/2014/main" id="{633283C1-3FDB-2DA8-4FB0-E9CF17CCDC31}"/>
              </a:ext>
            </a:extLst>
          </p:cNvPr>
          <p:cNvSpPr txBox="1"/>
          <p:nvPr/>
        </p:nvSpPr>
        <p:spPr>
          <a:xfrm>
            <a:off x="430604" y="5694464"/>
            <a:ext cx="8424936" cy="1169551"/>
          </a:xfrm>
          <a:prstGeom prst="rect">
            <a:avLst/>
          </a:prstGeom>
          <a:noFill/>
        </p:spPr>
        <p:txBody>
          <a:bodyPr wrap="square">
            <a:spAutoFit/>
          </a:bodyPr>
          <a:lstStyle/>
          <a:p>
            <a:r>
              <a:rPr lang="en-US" sz="1400" b="1" dirty="0">
                <a:latin typeface="Consolas" panose="020B0609020204030204" pitchFamily="49" charset="0"/>
              </a:rPr>
              <a:t>Together: why it works</a:t>
            </a:r>
          </a:p>
          <a:p>
            <a:r>
              <a:rPr lang="en-US" sz="1400" dirty="0" err="1">
                <a:latin typeface="Consolas" panose="020B0609020204030204" pitchFamily="49" charset="0"/>
              </a:rPr>
              <a:t>fps_affine</a:t>
            </a:r>
            <a:r>
              <a:rPr lang="en-US" sz="1400" dirty="0">
                <a:latin typeface="Consolas" panose="020B0609020204030204" pitchFamily="49" charset="0"/>
              </a:rPr>
              <a:t>: removes the big, predictable part of the lag (dataset/system-level).</a:t>
            </a:r>
          </a:p>
          <a:p>
            <a:endParaRPr lang="en-US" sz="1400" dirty="0">
              <a:latin typeface="Consolas" panose="020B0609020204030204" pitchFamily="49" charset="0"/>
            </a:endParaRPr>
          </a:p>
          <a:p>
            <a:r>
              <a:rPr lang="en-US" sz="1400" dirty="0">
                <a:latin typeface="Consolas" panose="020B0609020204030204" pitchFamily="49" charset="0"/>
              </a:rPr>
              <a:t>SI loss: makes the model robust to the small, unpredictable part of the lag (subject/window-level).</a:t>
            </a:r>
          </a:p>
        </p:txBody>
      </p:sp>
      <p:sp>
        <p:nvSpPr>
          <p:cNvPr id="34" name="TextBox 33">
            <a:extLst>
              <a:ext uri="{FF2B5EF4-FFF2-40B4-BE49-F238E27FC236}">
                <a16:creationId xmlns:a16="http://schemas.microsoft.com/office/drawing/2014/main" id="{EA2F53EB-32DC-38BC-E73E-E61FFF87D234}"/>
              </a:ext>
            </a:extLst>
          </p:cNvPr>
          <p:cNvSpPr txBox="1"/>
          <p:nvPr/>
        </p:nvSpPr>
        <p:spPr>
          <a:xfrm>
            <a:off x="6858867" y="1605154"/>
            <a:ext cx="3462677" cy="2800767"/>
          </a:xfrm>
          <a:prstGeom prst="rect">
            <a:avLst/>
          </a:prstGeom>
          <a:noFill/>
          <a:ln w="28575">
            <a:solidFill>
              <a:schemeClr val="accent6">
                <a:lumMod val="75000"/>
              </a:schemeClr>
            </a:solidFill>
          </a:ln>
        </p:spPr>
        <p:txBody>
          <a:bodyPr wrap="square">
            <a:spAutoFit/>
          </a:bodyPr>
          <a:lstStyle/>
          <a:p>
            <a:r>
              <a:rPr lang="en-US" sz="1100" dirty="0">
                <a:latin typeface="Consolas" panose="020B0609020204030204" pitchFamily="49" charset="0"/>
              </a:rPr>
              <a:t> Raw GT BVP (delayed)        Predicted BVP</a:t>
            </a:r>
          </a:p>
          <a:p>
            <a:r>
              <a:rPr lang="en-US" sz="1100" dirty="0">
                <a:latin typeface="Consolas" panose="020B0609020204030204" pitchFamily="49" charset="0"/>
              </a:rPr>
              <a:t> |-----------</a:t>
            </a:r>
            <a:r>
              <a:rPr lang="el-GR" sz="1100" dirty="0">
                <a:latin typeface="Consolas" panose="020B0609020204030204" pitchFamily="49" charset="0"/>
              </a:rPr>
              <a:t>Δ--------------&gt;|</a:t>
            </a:r>
          </a:p>
          <a:p>
            <a:endParaRPr lang="el-GR" sz="1100" dirty="0">
              <a:latin typeface="Consolas" panose="020B0609020204030204" pitchFamily="49" charset="0"/>
            </a:endParaRPr>
          </a:p>
          <a:p>
            <a:r>
              <a:rPr lang="el-GR" sz="1100" dirty="0">
                <a:latin typeface="Consolas" panose="020B0609020204030204" pitchFamily="49" charset="0"/>
              </a:rPr>
              <a:t>        </a:t>
            </a:r>
            <a:r>
              <a:rPr lang="en-US" sz="1100" dirty="0" err="1">
                <a:latin typeface="Consolas" panose="020B0609020204030204" pitchFamily="49" charset="0"/>
              </a:rPr>
              <a:t>fps_affine</a:t>
            </a:r>
            <a:endParaRPr lang="en-US" sz="1100" dirty="0">
              <a:latin typeface="Consolas" panose="020B0609020204030204" pitchFamily="49" charset="0"/>
            </a:endParaRPr>
          </a:p>
          <a:p>
            <a:r>
              <a:rPr lang="en-US" sz="1100" dirty="0">
                <a:latin typeface="Consolas" panose="020B0609020204030204" pitchFamily="49" charset="0"/>
              </a:rPr>
              <a:t>        (coarse shift)</a:t>
            </a:r>
          </a:p>
          <a:p>
            <a:r>
              <a:rPr lang="en-US" sz="1100" dirty="0">
                <a:latin typeface="Consolas" panose="020B0609020204030204" pitchFamily="49" charset="0"/>
              </a:rPr>
              <a:t>              |</a:t>
            </a:r>
          </a:p>
          <a:p>
            <a:r>
              <a:rPr lang="en-US" sz="1100" dirty="0">
                <a:latin typeface="Consolas" panose="020B0609020204030204" pitchFamily="49" charset="0"/>
              </a:rPr>
              <a:t>              v</a:t>
            </a:r>
          </a:p>
          <a:p>
            <a:r>
              <a:rPr lang="en-US" sz="1100" dirty="0">
                <a:latin typeface="Consolas" panose="020B0609020204030204" pitchFamily="49" charset="0"/>
              </a:rPr>
              <a:t> Approx. aligned GT --------&gt;|</a:t>
            </a:r>
          </a:p>
          <a:p>
            <a:r>
              <a:rPr lang="en-US" sz="1100" dirty="0">
                <a:latin typeface="Consolas" panose="020B0609020204030204" pitchFamily="49" charset="0"/>
              </a:rPr>
              <a:t> (lag mostly removed)</a:t>
            </a:r>
          </a:p>
          <a:p>
            <a:endParaRPr lang="en-US" sz="1100" dirty="0">
              <a:latin typeface="Consolas" panose="020B0609020204030204" pitchFamily="49" charset="0"/>
            </a:endParaRPr>
          </a:p>
          <a:p>
            <a:r>
              <a:rPr lang="en-US" sz="1100" dirty="0">
                <a:latin typeface="Consolas" panose="020B0609020204030204" pitchFamily="49" charset="0"/>
              </a:rPr>
              <a:t>        SI Loss</a:t>
            </a:r>
          </a:p>
          <a:p>
            <a:r>
              <a:rPr lang="en-US" sz="1100" dirty="0">
                <a:latin typeface="Consolas" panose="020B0609020204030204" pitchFamily="49" charset="0"/>
              </a:rPr>
              <a:t>  (±k sample tolerance)</a:t>
            </a:r>
          </a:p>
          <a:p>
            <a:r>
              <a:rPr lang="en-US" sz="1100" dirty="0">
                <a:latin typeface="Consolas" panose="020B0609020204030204" pitchFamily="49" charset="0"/>
              </a:rPr>
              <a:t>              |</a:t>
            </a:r>
          </a:p>
          <a:p>
            <a:r>
              <a:rPr lang="en-US" sz="1100" dirty="0">
                <a:latin typeface="Consolas" panose="020B0609020204030204" pitchFamily="49" charset="0"/>
              </a:rPr>
              <a:t>              v</a:t>
            </a:r>
          </a:p>
          <a:p>
            <a:r>
              <a:rPr lang="en-US" sz="1100" dirty="0">
                <a:latin typeface="Consolas" panose="020B0609020204030204" pitchFamily="49" charset="0"/>
              </a:rPr>
              <a:t> Final loss computed without punishing </a:t>
            </a:r>
            <a:br>
              <a:rPr lang="en-US" sz="1100" dirty="0">
                <a:latin typeface="Consolas" panose="020B0609020204030204" pitchFamily="49" charset="0"/>
              </a:rPr>
            </a:br>
            <a:r>
              <a:rPr lang="en-US" sz="1100" dirty="0">
                <a:latin typeface="Consolas" panose="020B0609020204030204" pitchFamily="49" charset="0"/>
              </a:rPr>
              <a:t>             tiny misalignments</a:t>
            </a:r>
          </a:p>
        </p:txBody>
      </p:sp>
    </p:spTree>
    <p:extLst>
      <p:ext uri="{BB962C8B-B14F-4D97-AF65-F5344CB8AC3E}">
        <p14:creationId xmlns:p14="http://schemas.microsoft.com/office/powerpoint/2010/main" val="354941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26</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FPS Based Phase Lag Fix</a:t>
            </a:r>
          </a:p>
        </p:txBody>
      </p:sp>
      <p:pic>
        <p:nvPicPr>
          <p:cNvPr id="25" name="Picture 24">
            <a:extLst>
              <a:ext uri="{FF2B5EF4-FFF2-40B4-BE49-F238E27FC236}">
                <a16:creationId xmlns:a16="http://schemas.microsoft.com/office/drawing/2014/main" id="{1EEBAC9D-2101-75FC-19D4-EC71F4521141}"/>
              </a:ext>
            </a:extLst>
          </p:cNvPr>
          <p:cNvPicPr>
            <a:picLocks noChangeAspect="1"/>
          </p:cNvPicPr>
          <p:nvPr/>
        </p:nvPicPr>
        <p:blipFill>
          <a:blip r:embed="rId4"/>
          <a:stretch>
            <a:fillRect/>
          </a:stretch>
        </p:blipFill>
        <p:spPr>
          <a:xfrm>
            <a:off x="180221" y="1008862"/>
            <a:ext cx="4950456" cy="2266941"/>
          </a:xfrm>
          <a:prstGeom prst="rect">
            <a:avLst/>
          </a:prstGeom>
        </p:spPr>
      </p:pic>
      <p:pic>
        <p:nvPicPr>
          <p:cNvPr id="27" name="Picture 26">
            <a:extLst>
              <a:ext uri="{FF2B5EF4-FFF2-40B4-BE49-F238E27FC236}">
                <a16:creationId xmlns:a16="http://schemas.microsoft.com/office/drawing/2014/main" id="{61576019-2A2B-4458-9EB3-55B872294712}"/>
              </a:ext>
            </a:extLst>
          </p:cNvPr>
          <p:cNvPicPr>
            <a:picLocks noChangeAspect="1"/>
          </p:cNvPicPr>
          <p:nvPr/>
        </p:nvPicPr>
        <p:blipFill>
          <a:blip r:embed="rId5"/>
          <a:stretch>
            <a:fillRect/>
          </a:stretch>
        </p:blipFill>
        <p:spPr>
          <a:xfrm>
            <a:off x="5418708" y="2737826"/>
            <a:ext cx="4950456" cy="2266941"/>
          </a:xfrm>
          <a:prstGeom prst="rect">
            <a:avLst/>
          </a:prstGeom>
        </p:spPr>
      </p:pic>
      <p:pic>
        <p:nvPicPr>
          <p:cNvPr id="29" name="Picture 28">
            <a:extLst>
              <a:ext uri="{FF2B5EF4-FFF2-40B4-BE49-F238E27FC236}">
                <a16:creationId xmlns:a16="http://schemas.microsoft.com/office/drawing/2014/main" id="{0DA7788A-CB04-F68A-2D79-2AC9E30E2008}"/>
              </a:ext>
            </a:extLst>
          </p:cNvPr>
          <p:cNvPicPr>
            <a:picLocks noChangeAspect="1"/>
          </p:cNvPicPr>
          <p:nvPr/>
        </p:nvPicPr>
        <p:blipFill>
          <a:blip r:embed="rId6"/>
          <a:stretch>
            <a:fillRect/>
          </a:stretch>
        </p:blipFill>
        <p:spPr>
          <a:xfrm>
            <a:off x="206635" y="5004767"/>
            <a:ext cx="5373656" cy="2460735"/>
          </a:xfrm>
          <a:prstGeom prst="rect">
            <a:avLst/>
          </a:prstGeom>
        </p:spPr>
      </p:pic>
    </p:spTree>
    <p:extLst>
      <p:ext uri="{BB962C8B-B14F-4D97-AF65-F5344CB8AC3E}">
        <p14:creationId xmlns:p14="http://schemas.microsoft.com/office/powerpoint/2010/main" val="1991388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27</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Experiment on Window Acceptance Based on Head Position</a:t>
            </a:r>
          </a:p>
        </p:txBody>
      </p:sp>
      <p:sp>
        <p:nvSpPr>
          <p:cNvPr id="3" name="TextBox 2">
            <a:extLst>
              <a:ext uri="{FF2B5EF4-FFF2-40B4-BE49-F238E27FC236}">
                <a16:creationId xmlns:a16="http://schemas.microsoft.com/office/drawing/2014/main" id="{63ACC8AD-3866-AAF5-496E-670A315383F5}"/>
              </a:ext>
            </a:extLst>
          </p:cNvPr>
          <p:cNvSpPr txBox="1"/>
          <p:nvPr/>
        </p:nvSpPr>
        <p:spPr>
          <a:xfrm>
            <a:off x="1902178" y="3564607"/>
            <a:ext cx="7449703" cy="984885"/>
          </a:xfrm>
          <a:prstGeom prst="rect">
            <a:avLst/>
          </a:prstGeom>
          <a:noFill/>
        </p:spPr>
        <p:txBody>
          <a:bodyPr wrap="square">
            <a:spAutoFit/>
          </a:bodyPr>
          <a:lstStyle/>
          <a:p>
            <a:pPr algn="ctr"/>
            <a:r>
              <a:rPr lang="en-US" sz="1800" dirty="0">
                <a:solidFill>
                  <a:srgbClr val="999999"/>
                </a:solidFill>
                <a:latin typeface="Consolas" panose="020B0609020204030204" pitchFamily="49" charset="0"/>
              </a:rPr>
              <a:t>Lets Move to CODE for LIVE DEMONSTRATION</a:t>
            </a:r>
          </a:p>
          <a:p>
            <a:endParaRPr lang="en-US" sz="4000" dirty="0">
              <a:solidFill>
                <a:srgbClr val="999999"/>
              </a:solidFill>
              <a:latin typeface="Consolas" panose="020B0609020204030204" pitchFamily="49" charset="0"/>
            </a:endParaRPr>
          </a:p>
        </p:txBody>
      </p:sp>
    </p:spTree>
    <p:extLst>
      <p:ext uri="{BB962C8B-B14F-4D97-AF65-F5344CB8AC3E}">
        <p14:creationId xmlns:p14="http://schemas.microsoft.com/office/powerpoint/2010/main" val="406495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28</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a:solidFill>
                  <a:schemeClr val="accent6"/>
                </a:solidFill>
                <a:latin typeface="Caladea"/>
                <a:ea typeface="HY견고딕" pitchFamily="18" charset="-127"/>
              </a:rPr>
              <a:t>Beat-to-Beat Variability from PPG: HRV and Pulse Amplitude</a:t>
            </a:r>
            <a:endParaRPr lang="en-US" altLang="ko-KR" sz="2400" dirty="0">
              <a:solidFill>
                <a:schemeClr val="accent6"/>
              </a:solidFill>
              <a:latin typeface="Caladea"/>
              <a:ea typeface="HY견고딕" pitchFamily="18"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7D0BF4-7A4B-E680-9FF1-0510CF2BD3F7}"/>
                  </a:ext>
                </a:extLst>
              </p:cNvPr>
              <p:cNvSpPr txBox="1"/>
              <p:nvPr/>
            </p:nvSpPr>
            <p:spPr>
              <a:xfrm>
                <a:off x="162124" y="1381970"/>
                <a:ext cx="3888432" cy="5334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836967"/>
                              </a:solidFill>
                              <a:latin typeface="Cambria Math" panose="02040503050406030204" pitchFamily="18" charset="0"/>
                            </a:rPr>
                          </m:ctrlPr>
                        </m:sSubPr>
                        <m:e>
                          <m:r>
                            <m:rPr>
                              <m:sty m:val="p"/>
                            </m:rPr>
                            <a:rPr lang="en-US" sz="1400">
                              <a:latin typeface="Cambria Math" panose="02040503050406030204" pitchFamily="18" charset="0"/>
                            </a:rPr>
                            <m:t>I</m:t>
                          </m:r>
                          <m:r>
                            <m:rPr>
                              <m:sty m:val="p"/>
                            </m:rPr>
                            <a:rPr lang="en-US" sz="1400" i="0">
                              <a:latin typeface="Cambria Math" panose="02040503050406030204" pitchFamily="18" charset="0"/>
                            </a:rPr>
                            <m:t>BI</m:t>
                          </m:r>
                        </m:e>
                        <m:sub>
                          <m:r>
                            <a:rPr lang="en-US" sz="1400" i="1">
                              <a:latin typeface="Cambria Math" panose="02040503050406030204" pitchFamily="18" charset="0"/>
                            </a:rPr>
                            <m:t>𝑖</m:t>
                          </m:r>
                        </m:sub>
                      </m:sSub>
                      <m:r>
                        <a:rPr lang="en-US" sz="1400" i="0">
                          <a:latin typeface="Cambria Math" panose="02040503050406030204" pitchFamily="18" charset="0"/>
                        </a:rPr>
                        <m:t> = </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r>
                            <a:rPr lang="en-US" sz="1400" i="0">
                              <a:latin typeface="Cambria Math" panose="02040503050406030204" pitchFamily="18" charset="0"/>
                            </a:rPr>
                            <m:t>−1</m:t>
                          </m:r>
                        </m:sub>
                      </m:sSub>
                      <m:r>
                        <a:rPr lang="en-US" sz="1400" i="0">
                          <a:latin typeface="Cambria Math" panose="02040503050406030204" pitchFamily="18" charset="0"/>
                        </a:rPr>
                        <m:t> </m:t>
                      </m:r>
                      <m:d>
                        <m:dPr>
                          <m:begChr m:val="["/>
                          <m:endChr m:val="]"/>
                          <m:ctrlPr>
                            <a:rPr lang="en-US" sz="1400" i="1">
                              <a:latin typeface="Cambria Math" panose="02040503050406030204" pitchFamily="18" charset="0"/>
                            </a:rPr>
                          </m:ctrlPr>
                        </m:dPr>
                        <m:e>
                          <m:r>
                            <m:rPr>
                              <m:sty m:val="p"/>
                            </m:rPr>
                            <a:rPr lang="en-US" sz="1400" i="0">
                              <a:latin typeface="Cambria Math" panose="02040503050406030204" pitchFamily="18" charset="0"/>
                            </a:rPr>
                            <m:t>s</m:t>
                          </m:r>
                        </m:e>
                      </m:d>
                      <m:r>
                        <a:rPr lang="en-US" sz="1400" i="0">
                          <a:latin typeface="Cambria Math" panose="02040503050406030204" pitchFamily="18" charset="0"/>
                        </a:rPr>
                        <m:t>,  </m:t>
                      </m:r>
                      <m:r>
                        <a:rPr lang="en-US" sz="1400" i="1">
                          <a:latin typeface="Cambria Math" panose="02040503050406030204" pitchFamily="18" charset="0"/>
                        </a:rPr>
                        <m:t>𝐻</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𝑖</m:t>
                          </m:r>
                        </m:sub>
                      </m:sSub>
                      <m:r>
                        <a:rPr lang="en-US" sz="1400" i="0">
                          <a:latin typeface="Cambria Math" panose="02040503050406030204" pitchFamily="18" charset="0"/>
                        </a:rPr>
                        <m:t> = </m:t>
                      </m:r>
                      <m:f>
                        <m:fPr>
                          <m:ctrlPr>
                            <a:rPr lang="en-US" sz="1400" i="1">
                              <a:solidFill>
                                <a:srgbClr val="836967"/>
                              </a:solidFill>
                              <a:latin typeface="Cambria Math" panose="02040503050406030204" pitchFamily="18" charset="0"/>
                            </a:rPr>
                          </m:ctrlPr>
                        </m:fPr>
                        <m:num>
                          <m:r>
                            <a:rPr lang="en-US" sz="1400" i="0">
                              <a:latin typeface="Cambria Math" panose="02040503050406030204" pitchFamily="18" charset="0"/>
                            </a:rPr>
                            <m:t>60</m:t>
                          </m:r>
                        </m:num>
                        <m:den>
                          <m:sSub>
                            <m:sSubPr>
                              <m:ctrlPr>
                                <a:rPr lang="en-US" sz="1400" i="1">
                                  <a:solidFill>
                                    <a:srgbClr val="836967"/>
                                  </a:solidFill>
                                  <a:latin typeface="Cambria Math" panose="02040503050406030204" pitchFamily="18" charset="0"/>
                                </a:rPr>
                              </m:ctrlPr>
                            </m:sSubPr>
                            <m:e>
                              <m:r>
                                <m:rPr>
                                  <m:sty m:val="p"/>
                                </m:rPr>
                                <a:rPr lang="en-US" sz="1400" i="0">
                                  <a:latin typeface="Cambria Math" panose="02040503050406030204" pitchFamily="18" charset="0"/>
                                </a:rPr>
                                <m:t>IBI</m:t>
                              </m:r>
                            </m:e>
                            <m:sub>
                              <m:r>
                                <a:rPr lang="en-US" sz="1400" i="1">
                                  <a:latin typeface="Cambria Math" panose="02040503050406030204" pitchFamily="18" charset="0"/>
                                </a:rPr>
                                <m:t>𝑖</m:t>
                              </m:r>
                            </m:sub>
                          </m:sSub>
                        </m:den>
                      </m:f>
                      <m:r>
                        <a:rPr lang="en-US" sz="1400" i="0">
                          <a:latin typeface="Cambria Math" panose="02040503050406030204" pitchFamily="18" charset="0"/>
                        </a:rPr>
                        <m:t> </m:t>
                      </m:r>
                      <m:d>
                        <m:dPr>
                          <m:begChr m:val="["/>
                          <m:endChr m:val="]"/>
                          <m:ctrlPr>
                            <a:rPr lang="en-US" sz="1400" i="1">
                              <a:latin typeface="Cambria Math" panose="02040503050406030204" pitchFamily="18" charset="0"/>
                            </a:rPr>
                          </m:ctrlPr>
                        </m:dPr>
                        <m:e>
                          <m:r>
                            <m:rPr>
                              <m:sty m:val="p"/>
                            </m:rPr>
                            <a:rPr lang="en-US" sz="1400" i="0">
                              <a:latin typeface="Cambria Math" panose="02040503050406030204" pitchFamily="18" charset="0"/>
                            </a:rPr>
                            <m:t>bpm</m:t>
                          </m:r>
                        </m:e>
                      </m:d>
                    </m:oMath>
                  </m:oMathPara>
                </a14:m>
                <a:endParaRPr lang="en-US" sz="1400" dirty="0"/>
              </a:p>
            </p:txBody>
          </p:sp>
        </mc:Choice>
        <mc:Fallback xmlns="">
          <p:sp>
            <p:nvSpPr>
              <p:cNvPr id="5" name="TextBox 4">
                <a:extLst>
                  <a:ext uri="{FF2B5EF4-FFF2-40B4-BE49-F238E27FC236}">
                    <a16:creationId xmlns:a16="http://schemas.microsoft.com/office/drawing/2014/main" id="{147D0BF4-7A4B-E680-9FF1-0510CF2BD3F7}"/>
                  </a:ext>
                </a:extLst>
              </p:cNvPr>
              <p:cNvSpPr txBox="1">
                <a:spLocks noRot="1" noChangeAspect="1" noMove="1" noResize="1" noEditPoints="1" noAdjustHandles="1" noChangeArrowheads="1" noChangeShapeType="1" noTextEdit="1"/>
              </p:cNvSpPr>
              <p:nvPr/>
            </p:nvSpPr>
            <p:spPr>
              <a:xfrm>
                <a:off x="162124" y="1381970"/>
                <a:ext cx="3888432" cy="533416"/>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A5B0F32-8730-0813-2AE3-514868C0D83F}"/>
              </a:ext>
            </a:extLst>
          </p:cNvPr>
          <p:cNvSpPr txBox="1"/>
          <p:nvPr/>
        </p:nvSpPr>
        <p:spPr>
          <a:xfrm>
            <a:off x="166832" y="981860"/>
            <a:ext cx="5471160" cy="400110"/>
          </a:xfrm>
          <a:prstGeom prst="rect">
            <a:avLst/>
          </a:prstGeom>
          <a:noFill/>
        </p:spPr>
        <p:txBody>
          <a:bodyPr wrap="square">
            <a:spAutoFit/>
          </a:bodyPr>
          <a:lstStyle/>
          <a:p>
            <a:pPr marL="0" marR="0">
              <a:spcBef>
                <a:spcPts val="800"/>
              </a:spcBef>
              <a:spcAft>
                <a:spcPts val="400"/>
              </a:spcAft>
            </a:pPr>
            <a:r>
              <a:rPr lang="en-US" sz="2000" b="1" dirty="0">
                <a:solidFill>
                  <a:srgbClr val="0F4761"/>
                </a:solidFill>
                <a:effectLst/>
                <a:latin typeface="Aptos Display" panose="020B0004020202020204" pitchFamily="34" charset="0"/>
                <a:ea typeface="Malgun Gothic" panose="020B0503020000020004" pitchFamily="34" charset="-127"/>
                <a:cs typeface="Vrinda" panose="020B0502040204020203" pitchFamily="34" charset="0"/>
              </a:rPr>
              <a:t>Heart Rate Variability (HRV)</a:t>
            </a:r>
          </a:p>
        </p:txBody>
      </p:sp>
      <p:sp>
        <p:nvSpPr>
          <p:cNvPr id="13" name="TextBox 12">
            <a:extLst>
              <a:ext uri="{FF2B5EF4-FFF2-40B4-BE49-F238E27FC236}">
                <a16:creationId xmlns:a16="http://schemas.microsoft.com/office/drawing/2014/main" id="{8A57F713-DA20-E6BF-AC30-637B7804BB35}"/>
              </a:ext>
            </a:extLst>
          </p:cNvPr>
          <p:cNvSpPr txBox="1"/>
          <p:nvPr/>
        </p:nvSpPr>
        <p:spPr>
          <a:xfrm>
            <a:off x="6282804" y="1068962"/>
            <a:ext cx="5471160" cy="400110"/>
          </a:xfrm>
          <a:prstGeom prst="rect">
            <a:avLst/>
          </a:prstGeom>
          <a:noFill/>
        </p:spPr>
        <p:txBody>
          <a:bodyPr wrap="square">
            <a:spAutoFit/>
          </a:bodyPr>
          <a:lstStyle/>
          <a:p>
            <a:pPr marL="0" marR="0">
              <a:spcBef>
                <a:spcPts val="800"/>
              </a:spcBef>
              <a:spcAft>
                <a:spcPts val="400"/>
              </a:spcAft>
            </a:pPr>
            <a:r>
              <a:rPr lang="en-US" sz="2000" b="1" dirty="0">
                <a:solidFill>
                  <a:srgbClr val="0F4761"/>
                </a:solidFill>
                <a:effectLst/>
                <a:latin typeface="Aptos Display" panose="020B0004020202020204" pitchFamily="34" charset="0"/>
                <a:ea typeface="Malgun Gothic" panose="020B0503020000020004" pitchFamily="34" charset="-127"/>
                <a:cs typeface="Vrinda" panose="020B0502040204020203" pitchFamily="34" charset="0"/>
              </a:rPr>
              <a:t>PPG Amplitude Variability (PAV)</a:t>
            </a:r>
          </a:p>
        </p:txBody>
      </p:sp>
      <p:sp>
        <p:nvSpPr>
          <p:cNvPr id="15" name="TextBox 14">
            <a:extLst>
              <a:ext uri="{FF2B5EF4-FFF2-40B4-BE49-F238E27FC236}">
                <a16:creationId xmlns:a16="http://schemas.microsoft.com/office/drawing/2014/main" id="{BB7EE064-4C7C-029A-8853-6BF634C99593}"/>
              </a:ext>
            </a:extLst>
          </p:cNvPr>
          <p:cNvSpPr txBox="1"/>
          <p:nvPr/>
        </p:nvSpPr>
        <p:spPr>
          <a:xfrm>
            <a:off x="7002884" y="1593671"/>
            <a:ext cx="5471160" cy="400110"/>
          </a:xfrm>
          <a:prstGeom prst="rect">
            <a:avLst/>
          </a:prstGeom>
          <a:noFill/>
        </p:spPr>
        <p:txBody>
          <a:bodyPr wrap="square">
            <a:spAutoFit/>
          </a:bodyPr>
          <a:lstStyle/>
          <a:p>
            <a:r>
              <a:rPr lang="en-US" sz="1400" dirty="0">
                <a:effectLst/>
                <a:latin typeface="Aptos" panose="020B0004020202020204" pitchFamily="34" charset="0"/>
                <a:ea typeface="Malgun Gothic" panose="020B0503020000020004" pitchFamily="34" charset="-127"/>
                <a:cs typeface="Vrinda" panose="020B0502040204020203" pitchFamily="34" charset="0"/>
              </a:rPr>
              <a:t>Amplitude</a:t>
            </a:r>
            <a:r>
              <a:rPr lang="en-US" sz="2000" dirty="0">
                <a:effectLst/>
                <a:latin typeface="Aptos" panose="020B0004020202020204" pitchFamily="34" charset="0"/>
                <a:ea typeface="Malgun Gothic" panose="020B0503020000020004" pitchFamily="34" charset="-127"/>
                <a:cs typeface="Vrinda" panose="020B0502040204020203" pitchFamily="34" charset="0"/>
              </a:rPr>
              <a:t>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2BCD11-EDC6-5842-3C8C-64CC9657CDFF}"/>
                  </a:ext>
                </a:extLst>
              </p:cNvPr>
              <p:cNvSpPr txBox="1"/>
              <p:nvPr/>
            </p:nvSpPr>
            <p:spPr>
              <a:xfrm>
                <a:off x="6282804" y="1640621"/>
                <a:ext cx="547116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836967"/>
                              </a:solidFill>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𝑖</m:t>
                          </m:r>
                        </m:sub>
                      </m:sSub>
                      <m:r>
                        <a:rPr lang="en-US" sz="1400" i="0">
                          <a:latin typeface="Cambria Math" panose="02040503050406030204" pitchFamily="18" charset="0"/>
                        </a:rPr>
                        <m:t> = </m:t>
                      </m:r>
                      <m:sSub>
                        <m:sSubPr>
                          <m:ctrlPr>
                            <a:rPr lang="en-US" sz="1400" i="1">
                              <a:solidFill>
                                <a:srgbClr val="836967"/>
                              </a:solidFill>
                              <a:latin typeface="Cambria Math" panose="02040503050406030204" pitchFamily="18" charset="0"/>
                            </a:rPr>
                          </m:ctrlPr>
                        </m:sSubPr>
                        <m:e>
                          <m:r>
                            <m:rPr>
                              <m:sty m:val="p"/>
                            </m:rPr>
                            <a:rPr lang="en-US" sz="1400" i="0">
                              <a:latin typeface="Cambria Math" panose="02040503050406030204" pitchFamily="18" charset="0"/>
                            </a:rPr>
                            <m:t>Peak</m:t>
                          </m:r>
                        </m:e>
                        <m:sub>
                          <m:r>
                            <a:rPr lang="en-US" sz="1400" i="1">
                              <a:latin typeface="Cambria Math" panose="02040503050406030204" pitchFamily="18" charset="0"/>
                            </a:rPr>
                            <m:t>𝑖</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m:rPr>
                              <m:sty m:val="p"/>
                            </m:rPr>
                            <a:rPr lang="en-US" sz="1400" i="0">
                              <a:latin typeface="Cambria Math" panose="02040503050406030204" pitchFamily="18" charset="0"/>
                            </a:rPr>
                            <m:t>Trough</m:t>
                          </m:r>
                        </m:e>
                        <m:sub>
                          <m:r>
                            <a:rPr lang="en-US" sz="1400" i="1">
                              <a:latin typeface="Cambria Math" panose="02040503050406030204" pitchFamily="18" charset="0"/>
                            </a:rPr>
                            <m:t>𝑖</m:t>
                          </m:r>
                        </m:sub>
                      </m:sSub>
                      <m:r>
                        <a:rPr lang="en-US" sz="1400" i="0">
                          <a:latin typeface="Cambria Math" panose="02040503050406030204" pitchFamily="18" charset="0"/>
                        </a:rPr>
                        <m:t>.</m:t>
                      </m:r>
                    </m:oMath>
                  </m:oMathPara>
                </a14:m>
                <a:endParaRPr lang="en-US" sz="1400" dirty="0"/>
              </a:p>
            </p:txBody>
          </p:sp>
        </mc:Choice>
        <mc:Fallback xmlns="">
          <p:sp>
            <p:nvSpPr>
              <p:cNvPr id="17" name="TextBox 16">
                <a:extLst>
                  <a:ext uri="{FF2B5EF4-FFF2-40B4-BE49-F238E27FC236}">
                    <a16:creationId xmlns:a16="http://schemas.microsoft.com/office/drawing/2014/main" id="{A12BCD11-EDC6-5842-3C8C-64CC9657CDFF}"/>
                  </a:ext>
                </a:extLst>
              </p:cNvPr>
              <p:cNvSpPr txBox="1">
                <a:spLocks noRot="1" noChangeAspect="1" noMove="1" noResize="1" noEditPoints="1" noAdjustHandles="1" noChangeArrowheads="1" noChangeShapeType="1" noTextEdit="1"/>
              </p:cNvSpPr>
              <p:nvPr/>
            </p:nvSpPr>
            <p:spPr>
              <a:xfrm>
                <a:off x="6282804" y="1640621"/>
                <a:ext cx="5471160" cy="307777"/>
              </a:xfrm>
              <a:prstGeom prst="rect">
                <a:avLst/>
              </a:prstGeom>
              <a:blipFill>
                <a:blip r:embed="rId5"/>
                <a:stretch>
                  <a:fillRect b="-980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72209CC-7C09-CB7C-074B-89247FA8B3B5}"/>
              </a:ext>
            </a:extLst>
          </p:cNvPr>
          <p:cNvPicPr>
            <a:picLocks noChangeAspect="1"/>
          </p:cNvPicPr>
          <p:nvPr/>
        </p:nvPicPr>
        <p:blipFill>
          <a:blip r:embed="rId6"/>
          <a:stretch>
            <a:fillRect/>
          </a:stretch>
        </p:blipFill>
        <p:spPr>
          <a:xfrm>
            <a:off x="385158" y="1951320"/>
            <a:ext cx="2960992" cy="2111884"/>
          </a:xfrm>
          <a:prstGeom prst="rect">
            <a:avLst/>
          </a:prstGeom>
        </p:spPr>
      </p:pic>
      <p:pic>
        <p:nvPicPr>
          <p:cNvPr id="23" name="Picture 22">
            <a:extLst>
              <a:ext uri="{FF2B5EF4-FFF2-40B4-BE49-F238E27FC236}">
                <a16:creationId xmlns:a16="http://schemas.microsoft.com/office/drawing/2014/main" id="{2FE13ABE-FFED-CACD-A3B2-3B7944D37BBD}"/>
              </a:ext>
            </a:extLst>
          </p:cNvPr>
          <p:cNvPicPr>
            <a:picLocks noChangeAspect="1"/>
          </p:cNvPicPr>
          <p:nvPr/>
        </p:nvPicPr>
        <p:blipFill>
          <a:blip r:embed="rId7"/>
          <a:stretch>
            <a:fillRect/>
          </a:stretch>
        </p:blipFill>
        <p:spPr>
          <a:xfrm>
            <a:off x="6426820" y="2226527"/>
            <a:ext cx="3635924" cy="1186574"/>
          </a:xfrm>
          <a:prstGeom prst="rect">
            <a:avLst/>
          </a:prstGeom>
        </p:spPr>
      </p:pic>
      <p:sp>
        <p:nvSpPr>
          <p:cNvPr id="25" name="TextBox 24">
            <a:extLst>
              <a:ext uri="{FF2B5EF4-FFF2-40B4-BE49-F238E27FC236}">
                <a16:creationId xmlns:a16="http://schemas.microsoft.com/office/drawing/2014/main" id="{F1CBE488-D2EC-B7DA-5A12-302E64C5A6FF}"/>
              </a:ext>
            </a:extLst>
          </p:cNvPr>
          <p:cNvSpPr txBox="1"/>
          <p:nvPr/>
        </p:nvSpPr>
        <p:spPr>
          <a:xfrm>
            <a:off x="329209" y="4235564"/>
            <a:ext cx="10034981" cy="3170099"/>
          </a:xfrm>
          <a:prstGeom prst="rect">
            <a:avLst/>
          </a:prstGeom>
          <a:noFill/>
        </p:spPr>
        <p:txBody>
          <a:bodyPr wrap="square">
            <a:spAutoFit/>
          </a:bodyPr>
          <a:lstStyle/>
          <a:p>
            <a:r>
              <a:rPr lang="en-US" sz="1200" b="1" dirty="0"/>
              <a:t>Stress monitoring (sympathetic activation)</a:t>
            </a:r>
            <a:br>
              <a:rPr lang="en-US" sz="1200" dirty="0"/>
            </a:br>
            <a:r>
              <a:rPr lang="en-US" sz="1200" dirty="0"/>
              <a:t>↑ Sympathetic drive → ↓ HRV (↓ RMSSD, ↓ HF power) ∝ ↓ Pulse amplitude, ↑ Beat-to-beat amplitude lability </a:t>
            </a:r>
          </a:p>
          <a:p>
            <a:endParaRPr lang="en-US" sz="1200" dirty="0"/>
          </a:p>
          <a:p>
            <a:r>
              <a:rPr lang="en-US" sz="1100" dirty="0"/>
              <a:t>When the sympathetic system ramps up (stress, arousal), parasympathetic activity drops, leading to lower HRV (lower RMSSD and HF power), while at the same time pulse amplitude decreases and becomes more unstable from beat to beat.</a:t>
            </a:r>
          </a:p>
          <a:p>
            <a:endParaRPr lang="en-US" sz="1200" dirty="0"/>
          </a:p>
          <a:p>
            <a:endParaRPr lang="en-US" sz="1200" dirty="0"/>
          </a:p>
          <a:p>
            <a:r>
              <a:rPr lang="en-US" sz="1200" b="1" dirty="0"/>
              <a:t>Peripheral circulation assessment</a:t>
            </a:r>
            <a:br>
              <a:rPr lang="en-US" sz="1200" dirty="0"/>
            </a:br>
            <a:r>
              <a:rPr lang="en-US" sz="1200" dirty="0"/>
              <a:t>↓ Mean pulse amplitude, ↑ Amplitude variability ∝ ↓/unstable peripheral perfusion &amp; microvascular health (site, temp, vasoactive state) </a:t>
            </a:r>
          </a:p>
          <a:p>
            <a:endParaRPr lang="en-US" sz="1200" dirty="0"/>
          </a:p>
          <a:p>
            <a:r>
              <a:rPr lang="en-US" sz="1100" dirty="0"/>
              <a:t>If low average pulse amplitude plus unstable fluctuations beat-to-beat, it’s a signal of compromised or unstable peripheral circulation, reflecting issues in microvascular health and perfusion dynamics.</a:t>
            </a:r>
          </a:p>
          <a:p>
            <a:endParaRPr lang="en-US" sz="1200" dirty="0"/>
          </a:p>
          <a:p>
            <a:r>
              <a:rPr lang="en-US" sz="1200" b="1" dirty="0"/>
              <a:t>Anesthesia monitoring (vascular tone &amp; hemodynamics)</a:t>
            </a:r>
            <a:br>
              <a:rPr lang="en-US" sz="1200" dirty="0"/>
            </a:br>
            <a:r>
              <a:rPr lang="en-US" sz="1200" dirty="0"/>
              <a:t>Amplitude level &amp; resp.-linked variation ∝ vasodilation / vasoconstriction &amp; fluid responsiveness → basis of </a:t>
            </a:r>
            <a:r>
              <a:rPr lang="en-US" sz="1200" dirty="0" err="1"/>
              <a:t>pleth</a:t>
            </a:r>
            <a:r>
              <a:rPr lang="en-US" sz="1200" dirty="0"/>
              <a:t> indices (PVI, SPI) </a:t>
            </a:r>
          </a:p>
          <a:p>
            <a:endParaRPr lang="en-US" sz="1200" dirty="0"/>
          </a:p>
          <a:p>
            <a:r>
              <a:rPr lang="en-US" sz="1100" dirty="0"/>
              <a:t>Both the absolute amplitude and its breathing-linked variability are physiological markers of vascular tone and fluid status.</a:t>
            </a:r>
          </a:p>
        </p:txBody>
      </p:sp>
    </p:spTree>
    <p:extLst>
      <p:ext uri="{BB962C8B-B14F-4D97-AF65-F5344CB8AC3E}">
        <p14:creationId xmlns:p14="http://schemas.microsoft.com/office/powerpoint/2010/main" val="338860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2417137"/>
          </a:xfrm>
          <a:prstGeom prst="rect">
            <a:avLst/>
          </a:prstGeom>
          <a:noFill/>
        </p:spPr>
        <p:txBody>
          <a:bodyPr wrap="square">
            <a:spAutoFit/>
          </a:bodyPr>
          <a:lstStyle/>
          <a:p>
            <a:r>
              <a:rPr lang="en-US" sz="1600" b="1" dirty="0">
                <a:latin typeface="Consolas" panose="020B0609020204030204" pitchFamily="49" charset="0"/>
              </a:rPr>
              <a:t>Paper Name: The role of face regions in remote photoplethysmography for contactless heart rate monitoring</a:t>
            </a:r>
          </a:p>
          <a:p>
            <a:r>
              <a:rPr lang="en-US" sz="1600" b="1" dirty="0">
                <a:latin typeface="Consolas" panose="020B0609020204030204" pitchFamily="49" charset="0"/>
              </a:rPr>
              <a:t>Authors: Maksym </a:t>
            </a:r>
            <a:r>
              <a:rPr lang="en-US" sz="1600" b="1" dirty="0" err="1">
                <a:latin typeface="Consolas" panose="020B0609020204030204" pitchFamily="49" charset="0"/>
              </a:rPr>
              <a:t>Bondarenko</a:t>
            </a:r>
            <a:r>
              <a:rPr lang="en-US" sz="1600" b="1" dirty="0">
                <a:latin typeface="Consolas" panose="020B0609020204030204" pitchFamily="49" charset="0"/>
              </a:rPr>
              <a:t>, Carlo Menon &amp; Mohamed </a:t>
            </a:r>
            <a:r>
              <a:rPr lang="en-US" sz="1600" b="1" dirty="0" err="1">
                <a:latin typeface="Consolas" panose="020B0609020204030204" pitchFamily="49" charset="0"/>
              </a:rPr>
              <a:t>Elgendi</a:t>
            </a:r>
            <a:r>
              <a:rPr lang="en-US" sz="1600" b="1" dirty="0">
                <a:latin typeface="Consolas" panose="020B0609020204030204" pitchFamily="49" charset="0"/>
              </a:rPr>
              <a:t> (2025)</a:t>
            </a:r>
          </a:p>
          <a:p>
            <a:endParaRPr lang="en-US" sz="1200" dirty="0">
              <a:latin typeface="Consolas" panose="020B0609020204030204" pitchFamily="49" charset="0"/>
            </a:endParaRPr>
          </a:p>
          <a:p>
            <a:pPr>
              <a:lnSpc>
                <a:spcPct val="150000"/>
              </a:lnSpc>
            </a:pPr>
            <a:r>
              <a:rPr kumimoji="0" lang="en-US" sz="1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ROI Selection</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Most common: holistic (whole) face (36.8% of studies).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Best performing: forehead (24.5%) and cheeks (21.7%), due to large flat skin surfaces, stable perfusion, low hair/accessory interference .</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Nose and chin were less reliable (6.6% and 4.7%).</a:t>
            </a:r>
          </a:p>
        </p:txBody>
      </p:sp>
      <p:pic>
        <p:nvPicPr>
          <p:cNvPr id="5" name="Picture 4" descr="A screenshot of a graph showing different facial features&#10;&#10;AI-generated content may be incorrect.">
            <a:extLst>
              <a:ext uri="{FF2B5EF4-FFF2-40B4-BE49-F238E27FC236}">
                <a16:creationId xmlns:a16="http://schemas.microsoft.com/office/drawing/2014/main" id="{E9F11FB3-6872-2F70-621A-7752AD60D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99" y="3317448"/>
            <a:ext cx="9978509" cy="4161038"/>
          </a:xfrm>
          <a:prstGeom prst="rect">
            <a:avLst/>
          </a:prstGeom>
        </p:spPr>
      </p:pic>
    </p:spTree>
    <p:extLst>
      <p:ext uri="{BB962C8B-B14F-4D97-AF65-F5344CB8AC3E}">
        <p14:creationId xmlns:p14="http://schemas.microsoft.com/office/powerpoint/2010/main" val="112012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29</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a:solidFill>
                  <a:schemeClr val="accent6"/>
                </a:solidFill>
                <a:latin typeface="Caladea"/>
                <a:ea typeface="HY견고딕" pitchFamily="18" charset="-127"/>
              </a:rPr>
              <a:t>Beat-to-Beat Variability from PPG: HRV and Pulse Amplitude</a:t>
            </a:r>
            <a:endParaRPr lang="en-US" altLang="ko-KR" sz="2400" dirty="0">
              <a:solidFill>
                <a:schemeClr val="accent6"/>
              </a:solidFill>
              <a:latin typeface="Caladea"/>
              <a:ea typeface="HY견고딕" pitchFamily="18" charset="-127"/>
            </a:endParaRPr>
          </a:p>
        </p:txBody>
      </p:sp>
      <p:graphicFrame>
        <p:nvGraphicFramePr>
          <p:cNvPr id="5" name="Table 4">
            <a:extLst>
              <a:ext uri="{FF2B5EF4-FFF2-40B4-BE49-F238E27FC236}">
                <a16:creationId xmlns:a16="http://schemas.microsoft.com/office/drawing/2014/main" id="{8E3397D7-E6F8-ABE3-8345-6B2014ECFE3A}"/>
              </a:ext>
            </a:extLst>
          </p:cNvPr>
          <p:cNvGraphicFramePr>
            <a:graphicFrameLocks noGrp="1"/>
          </p:cNvGraphicFramePr>
          <p:nvPr>
            <p:extLst>
              <p:ext uri="{D42A27DB-BD31-4B8C-83A1-F6EECF244321}">
                <p14:modId xmlns:p14="http://schemas.microsoft.com/office/powerpoint/2010/main" val="4293728699"/>
              </p:ext>
            </p:extLst>
          </p:nvPr>
        </p:nvGraphicFramePr>
        <p:xfrm>
          <a:off x="810196" y="5641023"/>
          <a:ext cx="3747591" cy="1645920"/>
        </p:xfrm>
        <a:graphic>
          <a:graphicData uri="http://schemas.openxmlformats.org/drawingml/2006/table">
            <a:tbl>
              <a:tblPr/>
              <a:tblGrid>
                <a:gridCol w="1443335">
                  <a:extLst>
                    <a:ext uri="{9D8B030D-6E8A-4147-A177-3AD203B41FA5}">
                      <a16:colId xmlns:a16="http://schemas.microsoft.com/office/drawing/2014/main" val="3768216677"/>
                    </a:ext>
                  </a:extLst>
                </a:gridCol>
                <a:gridCol w="1008112">
                  <a:extLst>
                    <a:ext uri="{9D8B030D-6E8A-4147-A177-3AD203B41FA5}">
                      <a16:colId xmlns:a16="http://schemas.microsoft.com/office/drawing/2014/main" val="2247673"/>
                    </a:ext>
                  </a:extLst>
                </a:gridCol>
                <a:gridCol w="1296144">
                  <a:extLst>
                    <a:ext uri="{9D8B030D-6E8A-4147-A177-3AD203B41FA5}">
                      <a16:colId xmlns:a16="http://schemas.microsoft.com/office/drawing/2014/main" val="3731226147"/>
                    </a:ext>
                  </a:extLst>
                </a:gridCol>
              </a:tblGrid>
              <a:tr h="0">
                <a:tc>
                  <a:txBody>
                    <a:bodyPr/>
                    <a:lstStyle/>
                    <a:p>
                      <a:r>
                        <a:rPr lang="en-US" sz="1200" dirty="0"/>
                        <a:t>Metric</a:t>
                      </a:r>
                    </a:p>
                  </a:txBody>
                  <a:tcPr anchor="ctr">
                    <a:lnL>
                      <a:noFill/>
                    </a:lnL>
                    <a:lnR>
                      <a:noFill/>
                    </a:lnR>
                    <a:lnT>
                      <a:noFill/>
                    </a:lnT>
                    <a:lnB>
                      <a:noFill/>
                    </a:lnB>
                    <a:noFill/>
                  </a:tcPr>
                </a:tc>
                <a:tc>
                  <a:txBody>
                    <a:bodyPr/>
                    <a:lstStyle/>
                    <a:p>
                      <a:r>
                        <a:rPr lang="en-US" sz="1200"/>
                        <a:t>Predicted</a:t>
                      </a:r>
                    </a:p>
                  </a:txBody>
                  <a:tcPr anchor="ctr">
                    <a:lnL>
                      <a:noFill/>
                    </a:lnL>
                    <a:lnR>
                      <a:noFill/>
                    </a:lnR>
                    <a:lnT>
                      <a:noFill/>
                    </a:lnT>
                    <a:lnB>
                      <a:noFill/>
                    </a:lnB>
                    <a:noFill/>
                  </a:tcPr>
                </a:tc>
                <a:tc>
                  <a:txBody>
                    <a:bodyPr/>
                    <a:lstStyle/>
                    <a:p>
                      <a:r>
                        <a:rPr lang="en-US" sz="1200"/>
                        <a:t>Ground Truth</a:t>
                      </a:r>
                    </a:p>
                  </a:txBody>
                  <a:tcPr anchor="ctr">
                    <a:lnL>
                      <a:noFill/>
                    </a:lnL>
                    <a:lnR>
                      <a:noFill/>
                    </a:lnR>
                    <a:lnT>
                      <a:noFill/>
                    </a:lnT>
                    <a:lnB>
                      <a:noFill/>
                    </a:lnB>
                    <a:noFill/>
                  </a:tcPr>
                </a:tc>
                <a:extLst>
                  <a:ext uri="{0D108BD9-81ED-4DB2-BD59-A6C34878D82A}">
                    <a16:rowId xmlns:a16="http://schemas.microsoft.com/office/drawing/2014/main" val="2741444837"/>
                  </a:ext>
                </a:extLst>
              </a:tr>
              <a:tr h="0">
                <a:tc>
                  <a:txBody>
                    <a:bodyPr/>
                    <a:lstStyle/>
                    <a:p>
                      <a:r>
                        <a:rPr lang="en-US" sz="1200" dirty="0"/>
                        <a:t>Beats (N+1)</a:t>
                      </a:r>
                    </a:p>
                  </a:txBody>
                  <a:tcPr anchor="ctr">
                    <a:lnL>
                      <a:noFill/>
                    </a:lnL>
                    <a:lnR>
                      <a:noFill/>
                    </a:lnR>
                    <a:lnT>
                      <a:noFill/>
                    </a:lnT>
                    <a:lnB>
                      <a:noFill/>
                    </a:lnB>
                    <a:noFill/>
                  </a:tcPr>
                </a:tc>
                <a:tc>
                  <a:txBody>
                    <a:bodyPr/>
                    <a:lstStyle/>
                    <a:p>
                      <a:r>
                        <a:rPr lang="en-US" sz="1200"/>
                        <a:t>16</a:t>
                      </a:r>
                    </a:p>
                  </a:txBody>
                  <a:tcPr anchor="ctr">
                    <a:lnL>
                      <a:noFill/>
                    </a:lnL>
                    <a:lnR>
                      <a:noFill/>
                    </a:lnR>
                    <a:lnT>
                      <a:noFill/>
                    </a:lnT>
                    <a:lnB>
                      <a:noFill/>
                    </a:lnB>
                    <a:noFill/>
                  </a:tcPr>
                </a:tc>
                <a:tc>
                  <a:txBody>
                    <a:bodyPr/>
                    <a:lstStyle/>
                    <a:p>
                      <a:r>
                        <a:rPr lang="en-US" sz="1200"/>
                        <a:t>16</a:t>
                      </a:r>
                    </a:p>
                  </a:txBody>
                  <a:tcPr anchor="ctr">
                    <a:lnL>
                      <a:noFill/>
                    </a:lnL>
                    <a:lnR>
                      <a:noFill/>
                    </a:lnR>
                    <a:lnT>
                      <a:noFill/>
                    </a:lnT>
                    <a:lnB>
                      <a:noFill/>
                    </a:lnB>
                    <a:noFill/>
                  </a:tcPr>
                </a:tc>
                <a:extLst>
                  <a:ext uri="{0D108BD9-81ED-4DB2-BD59-A6C34878D82A}">
                    <a16:rowId xmlns:a16="http://schemas.microsoft.com/office/drawing/2014/main" val="7994442"/>
                  </a:ext>
                </a:extLst>
              </a:tr>
              <a:tr h="0">
                <a:tc>
                  <a:txBody>
                    <a:bodyPr/>
                    <a:lstStyle/>
                    <a:p>
                      <a:r>
                        <a:rPr lang="en-US" sz="1200"/>
                        <a:t>Mean IBI (s)</a:t>
                      </a:r>
                    </a:p>
                  </a:txBody>
                  <a:tcPr anchor="ctr">
                    <a:lnL>
                      <a:noFill/>
                    </a:lnL>
                    <a:lnR>
                      <a:noFill/>
                    </a:lnR>
                    <a:lnT>
                      <a:noFill/>
                    </a:lnT>
                    <a:lnB>
                      <a:noFill/>
                    </a:lnB>
                    <a:noFill/>
                  </a:tcPr>
                </a:tc>
                <a:tc>
                  <a:txBody>
                    <a:bodyPr/>
                    <a:lstStyle/>
                    <a:p>
                      <a:r>
                        <a:rPr lang="en-US" sz="1200" dirty="0"/>
                        <a:t>0.493</a:t>
                      </a:r>
                    </a:p>
                  </a:txBody>
                  <a:tcPr anchor="ctr">
                    <a:lnL>
                      <a:noFill/>
                    </a:lnL>
                    <a:lnR>
                      <a:noFill/>
                    </a:lnR>
                    <a:lnT>
                      <a:noFill/>
                    </a:lnT>
                    <a:lnB>
                      <a:noFill/>
                    </a:lnB>
                    <a:noFill/>
                  </a:tcPr>
                </a:tc>
                <a:tc>
                  <a:txBody>
                    <a:bodyPr/>
                    <a:lstStyle/>
                    <a:p>
                      <a:r>
                        <a:rPr lang="en-US" sz="1200"/>
                        <a:t>0.498</a:t>
                      </a:r>
                    </a:p>
                  </a:txBody>
                  <a:tcPr anchor="ctr">
                    <a:lnL>
                      <a:noFill/>
                    </a:lnL>
                    <a:lnR>
                      <a:noFill/>
                    </a:lnR>
                    <a:lnT>
                      <a:noFill/>
                    </a:lnT>
                    <a:lnB>
                      <a:noFill/>
                    </a:lnB>
                    <a:noFill/>
                  </a:tcPr>
                </a:tc>
                <a:extLst>
                  <a:ext uri="{0D108BD9-81ED-4DB2-BD59-A6C34878D82A}">
                    <a16:rowId xmlns:a16="http://schemas.microsoft.com/office/drawing/2014/main" val="985292088"/>
                  </a:ext>
                </a:extLst>
              </a:tr>
              <a:tr h="0">
                <a:tc>
                  <a:txBody>
                    <a:bodyPr/>
                    <a:lstStyle/>
                    <a:p>
                      <a:r>
                        <a:rPr lang="en-US" sz="1200"/>
                        <a:t>Mean HR (bpm)</a:t>
                      </a:r>
                    </a:p>
                  </a:txBody>
                  <a:tcPr anchor="ctr">
                    <a:lnL>
                      <a:noFill/>
                    </a:lnL>
                    <a:lnR>
                      <a:noFill/>
                    </a:lnR>
                    <a:lnT>
                      <a:noFill/>
                    </a:lnT>
                    <a:lnB>
                      <a:noFill/>
                    </a:lnB>
                    <a:noFill/>
                  </a:tcPr>
                </a:tc>
                <a:tc>
                  <a:txBody>
                    <a:bodyPr/>
                    <a:lstStyle/>
                    <a:p>
                      <a:r>
                        <a:rPr lang="en-US" sz="1200" dirty="0"/>
                        <a:t>121.622</a:t>
                      </a:r>
                    </a:p>
                  </a:txBody>
                  <a:tcPr anchor="ctr">
                    <a:lnL>
                      <a:noFill/>
                    </a:lnL>
                    <a:lnR>
                      <a:noFill/>
                    </a:lnR>
                    <a:lnT>
                      <a:noFill/>
                    </a:lnT>
                    <a:lnB>
                      <a:noFill/>
                    </a:lnB>
                    <a:noFill/>
                  </a:tcPr>
                </a:tc>
                <a:tc>
                  <a:txBody>
                    <a:bodyPr/>
                    <a:lstStyle/>
                    <a:p>
                      <a:r>
                        <a:rPr lang="en-US" sz="1200"/>
                        <a:t>120.536</a:t>
                      </a:r>
                    </a:p>
                  </a:txBody>
                  <a:tcPr anchor="ctr">
                    <a:lnL>
                      <a:noFill/>
                    </a:lnL>
                    <a:lnR>
                      <a:noFill/>
                    </a:lnR>
                    <a:lnT>
                      <a:noFill/>
                    </a:lnT>
                    <a:lnB>
                      <a:noFill/>
                    </a:lnB>
                    <a:noFill/>
                  </a:tcPr>
                </a:tc>
                <a:extLst>
                  <a:ext uri="{0D108BD9-81ED-4DB2-BD59-A6C34878D82A}">
                    <a16:rowId xmlns:a16="http://schemas.microsoft.com/office/drawing/2014/main" val="4003387173"/>
                  </a:ext>
                </a:extLst>
              </a:tr>
              <a:tr h="0">
                <a:tc>
                  <a:txBody>
                    <a:bodyPr/>
                    <a:lstStyle/>
                    <a:p>
                      <a:r>
                        <a:rPr lang="en-US" sz="1200"/>
                        <a:t>SDNN (s)</a:t>
                      </a:r>
                    </a:p>
                  </a:txBody>
                  <a:tcPr anchor="ctr">
                    <a:lnL>
                      <a:noFill/>
                    </a:lnL>
                    <a:lnR>
                      <a:noFill/>
                    </a:lnR>
                    <a:lnT>
                      <a:noFill/>
                    </a:lnT>
                    <a:lnB>
                      <a:noFill/>
                    </a:lnB>
                    <a:noFill/>
                  </a:tcPr>
                </a:tc>
                <a:tc>
                  <a:txBody>
                    <a:bodyPr/>
                    <a:lstStyle/>
                    <a:p>
                      <a:r>
                        <a:rPr lang="en-US" sz="1200" dirty="0"/>
                        <a:t>0.023</a:t>
                      </a:r>
                    </a:p>
                  </a:txBody>
                  <a:tcPr anchor="ctr">
                    <a:lnL>
                      <a:noFill/>
                    </a:lnL>
                    <a:lnR>
                      <a:noFill/>
                    </a:lnR>
                    <a:lnT>
                      <a:noFill/>
                    </a:lnT>
                    <a:lnB>
                      <a:noFill/>
                    </a:lnB>
                    <a:noFill/>
                  </a:tcPr>
                </a:tc>
                <a:tc>
                  <a:txBody>
                    <a:bodyPr/>
                    <a:lstStyle/>
                    <a:p>
                      <a:r>
                        <a:rPr lang="en-US" sz="1200" dirty="0"/>
                        <a:t>0.015</a:t>
                      </a:r>
                    </a:p>
                  </a:txBody>
                  <a:tcPr anchor="ctr">
                    <a:lnL>
                      <a:noFill/>
                    </a:lnL>
                    <a:lnR>
                      <a:noFill/>
                    </a:lnR>
                    <a:lnT>
                      <a:noFill/>
                    </a:lnT>
                    <a:lnB>
                      <a:noFill/>
                    </a:lnB>
                    <a:noFill/>
                  </a:tcPr>
                </a:tc>
                <a:extLst>
                  <a:ext uri="{0D108BD9-81ED-4DB2-BD59-A6C34878D82A}">
                    <a16:rowId xmlns:a16="http://schemas.microsoft.com/office/drawing/2014/main" val="1894698814"/>
                  </a:ext>
                </a:extLst>
              </a:tr>
              <a:tr h="0">
                <a:tc>
                  <a:txBody>
                    <a:bodyPr/>
                    <a:lstStyle/>
                    <a:p>
                      <a:r>
                        <a:rPr lang="en-US" sz="1200"/>
                        <a:t>RMSSD (s)</a:t>
                      </a:r>
                    </a:p>
                  </a:txBody>
                  <a:tcPr anchor="ctr">
                    <a:lnL>
                      <a:noFill/>
                    </a:lnL>
                    <a:lnR>
                      <a:noFill/>
                    </a:lnR>
                    <a:lnT>
                      <a:noFill/>
                    </a:lnT>
                    <a:lnB>
                      <a:noFill/>
                    </a:lnB>
                    <a:noFill/>
                  </a:tcPr>
                </a:tc>
                <a:tc>
                  <a:txBody>
                    <a:bodyPr/>
                    <a:lstStyle/>
                    <a:p>
                      <a:r>
                        <a:rPr lang="en-US" sz="1200" dirty="0"/>
                        <a:t>0.028</a:t>
                      </a:r>
                    </a:p>
                  </a:txBody>
                  <a:tcPr anchor="ctr">
                    <a:lnL>
                      <a:noFill/>
                    </a:lnL>
                    <a:lnR>
                      <a:noFill/>
                    </a:lnR>
                    <a:lnT>
                      <a:noFill/>
                    </a:lnT>
                    <a:lnB>
                      <a:noFill/>
                    </a:lnB>
                    <a:noFill/>
                  </a:tcPr>
                </a:tc>
                <a:tc>
                  <a:txBody>
                    <a:bodyPr/>
                    <a:lstStyle/>
                    <a:p>
                      <a:r>
                        <a:rPr lang="en-US" sz="1200" dirty="0"/>
                        <a:t>0.020</a:t>
                      </a:r>
                    </a:p>
                  </a:txBody>
                  <a:tcPr anchor="ctr">
                    <a:lnL>
                      <a:noFill/>
                    </a:lnL>
                    <a:lnR>
                      <a:noFill/>
                    </a:lnR>
                    <a:lnT>
                      <a:noFill/>
                    </a:lnT>
                    <a:lnB>
                      <a:noFill/>
                    </a:lnB>
                    <a:noFill/>
                  </a:tcPr>
                </a:tc>
                <a:extLst>
                  <a:ext uri="{0D108BD9-81ED-4DB2-BD59-A6C34878D82A}">
                    <a16:rowId xmlns:a16="http://schemas.microsoft.com/office/drawing/2014/main" val="86118634"/>
                  </a:ext>
                </a:extLst>
              </a:tr>
            </a:tbl>
          </a:graphicData>
        </a:graphic>
      </p:graphicFrame>
      <p:graphicFrame>
        <p:nvGraphicFramePr>
          <p:cNvPr id="6" name="Table 5">
            <a:extLst>
              <a:ext uri="{FF2B5EF4-FFF2-40B4-BE49-F238E27FC236}">
                <a16:creationId xmlns:a16="http://schemas.microsoft.com/office/drawing/2014/main" id="{9F25DEBE-4BDD-430E-FD99-FE7733C4F6DD}"/>
              </a:ext>
            </a:extLst>
          </p:cNvPr>
          <p:cNvGraphicFramePr>
            <a:graphicFrameLocks noGrp="1"/>
          </p:cNvGraphicFramePr>
          <p:nvPr>
            <p:extLst>
              <p:ext uri="{D42A27DB-BD31-4B8C-83A1-F6EECF244321}">
                <p14:modId xmlns:p14="http://schemas.microsoft.com/office/powerpoint/2010/main" val="160781773"/>
              </p:ext>
            </p:extLst>
          </p:nvPr>
        </p:nvGraphicFramePr>
        <p:xfrm>
          <a:off x="5634732" y="5617726"/>
          <a:ext cx="4395663" cy="1645920"/>
        </p:xfrm>
        <a:graphic>
          <a:graphicData uri="http://schemas.openxmlformats.org/drawingml/2006/table">
            <a:tbl>
              <a:tblPr/>
              <a:tblGrid>
                <a:gridCol w="2091407">
                  <a:extLst>
                    <a:ext uri="{9D8B030D-6E8A-4147-A177-3AD203B41FA5}">
                      <a16:colId xmlns:a16="http://schemas.microsoft.com/office/drawing/2014/main" val="3855276390"/>
                    </a:ext>
                  </a:extLst>
                </a:gridCol>
                <a:gridCol w="1080120">
                  <a:extLst>
                    <a:ext uri="{9D8B030D-6E8A-4147-A177-3AD203B41FA5}">
                      <a16:colId xmlns:a16="http://schemas.microsoft.com/office/drawing/2014/main" val="1971549202"/>
                    </a:ext>
                  </a:extLst>
                </a:gridCol>
                <a:gridCol w="1224136">
                  <a:extLst>
                    <a:ext uri="{9D8B030D-6E8A-4147-A177-3AD203B41FA5}">
                      <a16:colId xmlns:a16="http://schemas.microsoft.com/office/drawing/2014/main" val="822118202"/>
                    </a:ext>
                  </a:extLst>
                </a:gridCol>
              </a:tblGrid>
              <a:tr h="0">
                <a:tc>
                  <a:txBody>
                    <a:bodyPr/>
                    <a:lstStyle/>
                    <a:p>
                      <a:r>
                        <a:rPr lang="en-US" sz="1200" dirty="0"/>
                        <a:t>Metric</a:t>
                      </a:r>
                    </a:p>
                  </a:txBody>
                  <a:tcPr anchor="ctr">
                    <a:lnL>
                      <a:noFill/>
                    </a:lnL>
                    <a:lnR>
                      <a:noFill/>
                    </a:lnR>
                    <a:lnT>
                      <a:noFill/>
                    </a:lnT>
                    <a:lnB>
                      <a:noFill/>
                    </a:lnB>
                    <a:noFill/>
                  </a:tcPr>
                </a:tc>
                <a:tc>
                  <a:txBody>
                    <a:bodyPr/>
                    <a:lstStyle/>
                    <a:p>
                      <a:r>
                        <a:rPr lang="en-US" sz="1200" dirty="0"/>
                        <a:t>Predicted</a:t>
                      </a:r>
                    </a:p>
                  </a:txBody>
                  <a:tcPr anchor="ctr">
                    <a:lnL>
                      <a:noFill/>
                    </a:lnL>
                    <a:lnR>
                      <a:noFill/>
                    </a:lnR>
                    <a:lnT>
                      <a:noFill/>
                    </a:lnT>
                    <a:lnB>
                      <a:noFill/>
                    </a:lnB>
                    <a:noFill/>
                  </a:tcPr>
                </a:tc>
                <a:tc>
                  <a:txBody>
                    <a:bodyPr/>
                    <a:lstStyle/>
                    <a:p>
                      <a:r>
                        <a:rPr lang="en-US" sz="1200"/>
                        <a:t>Ground Truth</a:t>
                      </a:r>
                    </a:p>
                  </a:txBody>
                  <a:tcPr anchor="ctr">
                    <a:lnL>
                      <a:noFill/>
                    </a:lnL>
                    <a:lnR>
                      <a:noFill/>
                    </a:lnR>
                    <a:lnT>
                      <a:noFill/>
                    </a:lnT>
                    <a:lnB>
                      <a:noFill/>
                    </a:lnB>
                    <a:noFill/>
                  </a:tcPr>
                </a:tc>
                <a:extLst>
                  <a:ext uri="{0D108BD9-81ED-4DB2-BD59-A6C34878D82A}">
                    <a16:rowId xmlns:a16="http://schemas.microsoft.com/office/drawing/2014/main" val="3092354669"/>
                  </a:ext>
                </a:extLst>
              </a:tr>
              <a:tr h="0">
                <a:tc>
                  <a:txBody>
                    <a:bodyPr/>
                    <a:lstStyle/>
                    <a:p>
                      <a:r>
                        <a:rPr lang="en-US" sz="1200" dirty="0"/>
                        <a:t>Beats (M)</a:t>
                      </a:r>
                    </a:p>
                  </a:txBody>
                  <a:tcPr anchor="ctr">
                    <a:lnL>
                      <a:noFill/>
                    </a:lnL>
                    <a:lnR>
                      <a:noFill/>
                    </a:lnR>
                    <a:lnT>
                      <a:noFill/>
                    </a:lnT>
                    <a:lnB>
                      <a:noFill/>
                    </a:lnB>
                    <a:noFill/>
                  </a:tcPr>
                </a:tc>
                <a:tc>
                  <a:txBody>
                    <a:bodyPr/>
                    <a:lstStyle/>
                    <a:p>
                      <a:r>
                        <a:rPr lang="en-US" sz="1200" dirty="0"/>
                        <a:t>15</a:t>
                      </a:r>
                    </a:p>
                  </a:txBody>
                  <a:tcPr anchor="ctr">
                    <a:lnL>
                      <a:noFill/>
                    </a:lnL>
                    <a:lnR>
                      <a:noFill/>
                    </a:lnR>
                    <a:lnT>
                      <a:noFill/>
                    </a:lnT>
                    <a:lnB>
                      <a:noFill/>
                    </a:lnB>
                    <a:noFill/>
                  </a:tcPr>
                </a:tc>
                <a:tc>
                  <a:txBody>
                    <a:bodyPr/>
                    <a:lstStyle/>
                    <a:p>
                      <a:r>
                        <a:rPr lang="en-US" sz="1200"/>
                        <a:t>15</a:t>
                      </a:r>
                    </a:p>
                  </a:txBody>
                  <a:tcPr anchor="ctr">
                    <a:lnL>
                      <a:noFill/>
                    </a:lnL>
                    <a:lnR>
                      <a:noFill/>
                    </a:lnR>
                    <a:lnT>
                      <a:noFill/>
                    </a:lnT>
                    <a:lnB>
                      <a:noFill/>
                    </a:lnB>
                    <a:noFill/>
                  </a:tcPr>
                </a:tc>
                <a:extLst>
                  <a:ext uri="{0D108BD9-81ED-4DB2-BD59-A6C34878D82A}">
                    <a16:rowId xmlns:a16="http://schemas.microsoft.com/office/drawing/2014/main" val="2075609146"/>
                  </a:ext>
                </a:extLst>
              </a:tr>
              <a:tr h="0">
                <a:tc>
                  <a:txBody>
                    <a:bodyPr/>
                    <a:lstStyle/>
                    <a:p>
                      <a:r>
                        <a:rPr lang="en-US" sz="1200" dirty="0"/>
                        <a:t>Mean amplitude (</a:t>
                      </a:r>
                      <a:r>
                        <a:rPr lang="en-US" sz="1200" dirty="0" err="1"/>
                        <a:t>a.u</a:t>
                      </a:r>
                      <a:r>
                        <a:rPr lang="en-US" sz="1200" dirty="0"/>
                        <a:t>.)</a:t>
                      </a:r>
                    </a:p>
                  </a:txBody>
                  <a:tcPr anchor="ctr">
                    <a:lnL>
                      <a:noFill/>
                    </a:lnL>
                    <a:lnR>
                      <a:noFill/>
                    </a:lnR>
                    <a:lnT>
                      <a:noFill/>
                    </a:lnT>
                    <a:lnB>
                      <a:noFill/>
                    </a:lnB>
                    <a:noFill/>
                  </a:tcPr>
                </a:tc>
                <a:tc>
                  <a:txBody>
                    <a:bodyPr/>
                    <a:lstStyle/>
                    <a:p>
                      <a:r>
                        <a:rPr lang="en-US" sz="1200"/>
                        <a:t>2.525</a:t>
                      </a:r>
                    </a:p>
                  </a:txBody>
                  <a:tcPr anchor="ctr">
                    <a:lnL>
                      <a:noFill/>
                    </a:lnL>
                    <a:lnR>
                      <a:noFill/>
                    </a:lnR>
                    <a:lnT>
                      <a:noFill/>
                    </a:lnT>
                    <a:lnB>
                      <a:noFill/>
                    </a:lnB>
                    <a:noFill/>
                  </a:tcPr>
                </a:tc>
                <a:tc>
                  <a:txBody>
                    <a:bodyPr/>
                    <a:lstStyle/>
                    <a:p>
                      <a:r>
                        <a:rPr lang="en-US" sz="1200"/>
                        <a:t>2.766</a:t>
                      </a:r>
                    </a:p>
                  </a:txBody>
                  <a:tcPr anchor="ctr">
                    <a:lnL>
                      <a:noFill/>
                    </a:lnL>
                    <a:lnR>
                      <a:noFill/>
                    </a:lnR>
                    <a:lnT>
                      <a:noFill/>
                    </a:lnT>
                    <a:lnB>
                      <a:noFill/>
                    </a:lnB>
                    <a:noFill/>
                  </a:tcPr>
                </a:tc>
                <a:extLst>
                  <a:ext uri="{0D108BD9-81ED-4DB2-BD59-A6C34878D82A}">
                    <a16:rowId xmlns:a16="http://schemas.microsoft.com/office/drawing/2014/main" val="2988627516"/>
                  </a:ext>
                </a:extLst>
              </a:tr>
              <a:tr h="0">
                <a:tc>
                  <a:txBody>
                    <a:bodyPr/>
                    <a:lstStyle/>
                    <a:p>
                      <a:r>
                        <a:rPr lang="en-US" sz="1200"/>
                        <a:t>SD amplitude (a.u.)</a:t>
                      </a:r>
                    </a:p>
                  </a:txBody>
                  <a:tcPr anchor="ctr">
                    <a:lnL>
                      <a:noFill/>
                    </a:lnL>
                    <a:lnR>
                      <a:noFill/>
                    </a:lnR>
                    <a:lnT>
                      <a:noFill/>
                    </a:lnT>
                    <a:lnB>
                      <a:noFill/>
                    </a:lnB>
                    <a:noFill/>
                  </a:tcPr>
                </a:tc>
                <a:tc>
                  <a:txBody>
                    <a:bodyPr/>
                    <a:lstStyle/>
                    <a:p>
                      <a:r>
                        <a:rPr lang="en-US" sz="1200" dirty="0"/>
                        <a:t>0.139</a:t>
                      </a:r>
                    </a:p>
                  </a:txBody>
                  <a:tcPr anchor="ctr">
                    <a:lnL>
                      <a:noFill/>
                    </a:lnL>
                    <a:lnR>
                      <a:noFill/>
                    </a:lnR>
                    <a:lnT>
                      <a:noFill/>
                    </a:lnT>
                    <a:lnB>
                      <a:noFill/>
                    </a:lnB>
                    <a:noFill/>
                  </a:tcPr>
                </a:tc>
                <a:tc>
                  <a:txBody>
                    <a:bodyPr/>
                    <a:lstStyle/>
                    <a:p>
                      <a:r>
                        <a:rPr lang="en-US" sz="1200"/>
                        <a:t>0.097</a:t>
                      </a:r>
                    </a:p>
                  </a:txBody>
                  <a:tcPr anchor="ctr">
                    <a:lnL>
                      <a:noFill/>
                    </a:lnL>
                    <a:lnR>
                      <a:noFill/>
                    </a:lnR>
                    <a:lnT>
                      <a:noFill/>
                    </a:lnT>
                    <a:lnB>
                      <a:noFill/>
                    </a:lnB>
                    <a:noFill/>
                  </a:tcPr>
                </a:tc>
                <a:extLst>
                  <a:ext uri="{0D108BD9-81ED-4DB2-BD59-A6C34878D82A}">
                    <a16:rowId xmlns:a16="http://schemas.microsoft.com/office/drawing/2014/main" val="657400414"/>
                  </a:ext>
                </a:extLst>
              </a:tr>
              <a:tr h="0">
                <a:tc>
                  <a:txBody>
                    <a:bodyPr/>
                    <a:lstStyle/>
                    <a:p>
                      <a:r>
                        <a:rPr lang="en-US" sz="1200"/>
                        <a:t>CV amplitude (%)</a:t>
                      </a:r>
                    </a:p>
                  </a:txBody>
                  <a:tcPr anchor="ctr">
                    <a:lnL>
                      <a:noFill/>
                    </a:lnL>
                    <a:lnR>
                      <a:noFill/>
                    </a:lnR>
                    <a:lnT>
                      <a:noFill/>
                    </a:lnT>
                    <a:lnB>
                      <a:noFill/>
                    </a:lnB>
                    <a:noFill/>
                  </a:tcPr>
                </a:tc>
                <a:tc>
                  <a:txBody>
                    <a:bodyPr/>
                    <a:lstStyle/>
                    <a:p>
                      <a:r>
                        <a:rPr lang="en-US" sz="1200" dirty="0"/>
                        <a:t>5.506</a:t>
                      </a:r>
                    </a:p>
                  </a:txBody>
                  <a:tcPr anchor="ctr">
                    <a:lnL>
                      <a:noFill/>
                    </a:lnL>
                    <a:lnR>
                      <a:noFill/>
                    </a:lnR>
                    <a:lnT>
                      <a:noFill/>
                    </a:lnT>
                    <a:lnB>
                      <a:noFill/>
                    </a:lnB>
                    <a:noFill/>
                  </a:tcPr>
                </a:tc>
                <a:tc>
                  <a:txBody>
                    <a:bodyPr/>
                    <a:lstStyle/>
                    <a:p>
                      <a:r>
                        <a:rPr lang="en-US" sz="1200"/>
                        <a:t>3.510</a:t>
                      </a:r>
                    </a:p>
                  </a:txBody>
                  <a:tcPr anchor="ctr">
                    <a:lnL>
                      <a:noFill/>
                    </a:lnL>
                    <a:lnR>
                      <a:noFill/>
                    </a:lnR>
                    <a:lnT>
                      <a:noFill/>
                    </a:lnT>
                    <a:lnB>
                      <a:noFill/>
                    </a:lnB>
                    <a:noFill/>
                  </a:tcPr>
                </a:tc>
                <a:extLst>
                  <a:ext uri="{0D108BD9-81ED-4DB2-BD59-A6C34878D82A}">
                    <a16:rowId xmlns:a16="http://schemas.microsoft.com/office/drawing/2014/main" val="3710343140"/>
                  </a:ext>
                </a:extLst>
              </a:tr>
              <a:tr h="0">
                <a:tc>
                  <a:txBody>
                    <a:bodyPr/>
                    <a:lstStyle/>
                    <a:p>
                      <a:r>
                        <a:rPr lang="en-US" sz="1200"/>
                        <a:t>RMS </a:t>
                      </a:r>
                      <a:r>
                        <a:rPr lang="el-GR" sz="1200"/>
                        <a:t>Δ</a:t>
                      </a:r>
                      <a:r>
                        <a:rPr lang="en-US" sz="1200"/>
                        <a:t>A (a.u.)</a:t>
                      </a:r>
                    </a:p>
                  </a:txBody>
                  <a:tcPr anchor="ctr">
                    <a:lnL>
                      <a:noFill/>
                    </a:lnL>
                    <a:lnR>
                      <a:noFill/>
                    </a:lnR>
                    <a:lnT>
                      <a:noFill/>
                    </a:lnT>
                    <a:lnB>
                      <a:noFill/>
                    </a:lnB>
                    <a:noFill/>
                  </a:tcPr>
                </a:tc>
                <a:tc>
                  <a:txBody>
                    <a:bodyPr/>
                    <a:lstStyle/>
                    <a:p>
                      <a:r>
                        <a:rPr lang="en-US" sz="1200"/>
                        <a:t>0.226</a:t>
                      </a:r>
                    </a:p>
                  </a:txBody>
                  <a:tcPr anchor="ctr">
                    <a:lnL>
                      <a:noFill/>
                    </a:lnL>
                    <a:lnR>
                      <a:noFill/>
                    </a:lnR>
                    <a:lnT>
                      <a:noFill/>
                    </a:lnT>
                    <a:lnB>
                      <a:noFill/>
                    </a:lnB>
                    <a:noFill/>
                  </a:tcPr>
                </a:tc>
                <a:tc>
                  <a:txBody>
                    <a:bodyPr/>
                    <a:lstStyle/>
                    <a:p>
                      <a:r>
                        <a:rPr lang="en-US" sz="1200" dirty="0"/>
                        <a:t>0.099</a:t>
                      </a:r>
                    </a:p>
                  </a:txBody>
                  <a:tcPr anchor="ctr">
                    <a:lnL>
                      <a:noFill/>
                    </a:lnL>
                    <a:lnR>
                      <a:noFill/>
                    </a:lnR>
                    <a:lnT>
                      <a:noFill/>
                    </a:lnT>
                    <a:lnB>
                      <a:noFill/>
                    </a:lnB>
                    <a:noFill/>
                  </a:tcPr>
                </a:tc>
                <a:extLst>
                  <a:ext uri="{0D108BD9-81ED-4DB2-BD59-A6C34878D82A}">
                    <a16:rowId xmlns:a16="http://schemas.microsoft.com/office/drawing/2014/main" val="2508160578"/>
                  </a:ext>
                </a:extLst>
              </a:tr>
            </a:tbl>
          </a:graphicData>
        </a:graphic>
      </p:graphicFrame>
      <p:pic>
        <p:nvPicPr>
          <p:cNvPr id="9" name="Picture">
            <a:extLst>
              <a:ext uri="{FF2B5EF4-FFF2-40B4-BE49-F238E27FC236}">
                <a16:creationId xmlns:a16="http://schemas.microsoft.com/office/drawing/2014/main" id="{484BDB1D-88B7-0119-97BF-1A04A8759DF5}"/>
              </a:ext>
            </a:extLst>
          </p:cNvPr>
          <p:cNvPicPr/>
          <p:nvPr/>
        </p:nvPicPr>
        <p:blipFill>
          <a:blip r:embed="rId4"/>
          <a:stretch>
            <a:fillRect/>
          </a:stretch>
        </p:blipFill>
        <p:spPr bwMode="auto">
          <a:xfrm>
            <a:off x="5346700" y="928386"/>
            <a:ext cx="5314616" cy="1895082"/>
          </a:xfrm>
          <a:prstGeom prst="rect">
            <a:avLst/>
          </a:prstGeom>
          <a:noFill/>
          <a:ln w="9525">
            <a:noFill/>
            <a:headEnd/>
            <a:tailEnd/>
          </a:ln>
        </p:spPr>
      </p:pic>
      <p:sp>
        <p:nvSpPr>
          <p:cNvPr id="10" name="TextBox 9">
            <a:extLst>
              <a:ext uri="{FF2B5EF4-FFF2-40B4-BE49-F238E27FC236}">
                <a16:creationId xmlns:a16="http://schemas.microsoft.com/office/drawing/2014/main" id="{432571E1-EAFE-C0BA-BB79-C7C969D605E2}"/>
              </a:ext>
            </a:extLst>
          </p:cNvPr>
          <p:cNvSpPr txBox="1"/>
          <p:nvPr/>
        </p:nvSpPr>
        <p:spPr>
          <a:xfrm>
            <a:off x="5222240" y="2823468"/>
            <a:ext cx="5471160" cy="261610"/>
          </a:xfrm>
          <a:prstGeom prst="rect">
            <a:avLst/>
          </a:prstGeom>
          <a:noFill/>
        </p:spPr>
        <p:txBody>
          <a:bodyPr wrap="square">
            <a:spAutoFit/>
          </a:bodyPr>
          <a:lstStyle/>
          <a:p>
            <a:r>
              <a:rPr lang="en-US" sz="1100" dirty="0">
                <a:effectLst/>
                <a:latin typeface="Aptos" panose="020B0004020202020204" pitchFamily="34" charset="0"/>
                <a:ea typeface="Malgun Gothic" panose="020B0503020000020004" pitchFamily="34" charset="-127"/>
                <a:cs typeface="Vrinda" panose="020B0502040204020203" pitchFamily="34" charset="0"/>
              </a:rPr>
              <a:t>Pred. BVP with peaks (red), preceding troughs (green), and per-beat amplitudes (brown).</a:t>
            </a:r>
            <a:endParaRPr lang="en-US" sz="1100" dirty="0"/>
          </a:p>
        </p:txBody>
      </p:sp>
      <p:pic>
        <p:nvPicPr>
          <p:cNvPr id="13" name="Picture">
            <a:extLst>
              <a:ext uri="{FF2B5EF4-FFF2-40B4-BE49-F238E27FC236}">
                <a16:creationId xmlns:a16="http://schemas.microsoft.com/office/drawing/2014/main" id="{749CE39D-CC8A-D556-6857-BA317A98ECD2}"/>
              </a:ext>
            </a:extLst>
          </p:cNvPr>
          <p:cNvPicPr/>
          <p:nvPr/>
        </p:nvPicPr>
        <p:blipFill>
          <a:blip r:embed="rId5"/>
          <a:stretch>
            <a:fillRect/>
          </a:stretch>
        </p:blipFill>
        <p:spPr bwMode="auto">
          <a:xfrm>
            <a:off x="63701" y="973662"/>
            <a:ext cx="5158539" cy="1991388"/>
          </a:xfrm>
          <a:prstGeom prst="rect">
            <a:avLst/>
          </a:prstGeom>
          <a:noFill/>
          <a:ln w="9525">
            <a:noFill/>
            <a:headEnd/>
            <a:tailEnd/>
          </a:ln>
        </p:spPr>
      </p:pic>
      <p:pic>
        <p:nvPicPr>
          <p:cNvPr id="14" name="Picture">
            <a:extLst>
              <a:ext uri="{FF2B5EF4-FFF2-40B4-BE49-F238E27FC236}">
                <a16:creationId xmlns:a16="http://schemas.microsoft.com/office/drawing/2014/main" id="{C47C557F-E40E-A12B-F596-B3D41B4BAE8B}"/>
              </a:ext>
            </a:extLst>
          </p:cNvPr>
          <p:cNvPicPr/>
          <p:nvPr/>
        </p:nvPicPr>
        <p:blipFill>
          <a:blip r:embed="rId6"/>
          <a:stretch>
            <a:fillRect/>
          </a:stretch>
        </p:blipFill>
        <p:spPr bwMode="auto">
          <a:xfrm>
            <a:off x="5363602" y="3076880"/>
            <a:ext cx="5280812" cy="1850592"/>
          </a:xfrm>
          <a:prstGeom prst="rect">
            <a:avLst/>
          </a:prstGeom>
          <a:noFill/>
          <a:ln w="9525">
            <a:noFill/>
            <a:headEnd/>
            <a:tailEnd/>
          </a:ln>
        </p:spPr>
      </p:pic>
      <p:sp>
        <p:nvSpPr>
          <p:cNvPr id="15" name="TextBox 14">
            <a:extLst>
              <a:ext uri="{FF2B5EF4-FFF2-40B4-BE49-F238E27FC236}">
                <a16:creationId xmlns:a16="http://schemas.microsoft.com/office/drawing/2014/main" id="{70DF2C68-43C2-F7B8-949D-5BB16B000682}"/>
              </a:ext>
            </a:extLst>
          </p:cNvPr>
          <p:cNvSpPr txBox="1"/>
          <p:nvPr/>
        </p:nvSpPr>
        <p:spPr>
          <a:xfrm>
            <a:off x="6160816" y="5011707"/>
            <a:ext cx="3528392" cy="261610"/>
          </a:xfrm>
          <a:prstGeom prst="rect">
            <a:avLst/>
          </a:prstGeom>
          <a:noFill/>
        </p:spPr>
        <p:txBody>
          <a:bodyPr wrap="square">
            <a:spAutoFit/>
          </a:bodyPr>
          <a:lstStyle/>
          <a:p>
            <a:r>
              <a:rPr lang="en-US" sz="1100" dirty="0">
                <a:effectLst/>
                <a:latin typeface="Aptos" panose="020B0004020202020204" pitchFamily="34" charset="0"/>
                <a:ea typeface="Malgun Gothic" panose="020B0503020000020004" pitchFamily="34" charset="-127"/>
                <a:cs typeface="Vrinda" panose="020B0502040204020203" pitchFamily="34" charset="0"/>
              </a:rPr>
              <a:t>Ground-truth BVP with peaks, troughs, and amplitudes.</a:t>
            </a:r>
            <a:endParaRPr lang="en-US" sz="1100" dirty="0"/>
          </a:p>
        </p:txBody>
      </p:sp>
      <p:sp>
        <p:nvSpPr>
          <p:cNvPr id="17" name="TextBox 16">
            <a:extLst>
              <a:ext uri="{FF2B5EF4-FFF2-40B4-BE49-F238E27FC236}">
                <a16:creationId xmlns:a16="http://schemas.microsoft.com/office/drawing/2014/main" id="{03A16CD8-597C-C776-5BF1-D5A15B374CE5}"/>
              </a:ext>
            </a:extLst>
          </p:cNvPr>
          <p:cNvSpPr txBox="1"/>
          <p:nvPr/>
        </p:nvSpPr>
        <p:spPr>
          <a:xfrm>
            <a:off x="1098228" y="2834245"/>
            <a:ext cx="3619232" cy="261610"/>
          </a:xfrm>
          <a:prstGeom prst="rect">
            <a:avLst/>
          </a:prstGeom>
          <a:noFill/>
        </p:spPr>
        <p:txBody>
          <a:bodyPr wrap="square">
            <a:spAutoFit/>
          </a:bodyPr>
          <a:lstStyle/>
          <a:p>
            <a:r>
              <a:rPr lang="en-US" sz="1100" dirty="0">
                <a:effectLst/>
                <a:latin typeface="Aptos" panose="020B0004020202020204" pitchFamily="34" charset="0"/>
                <a:ea typeface="Malgun Gothic" panose="020B0503020000020004" pitchFamily="34" charset="-127"/>
                <a:cs typeface="Vrinda" panose="020B0502040204020203" pitchFamily="34" charset="0"/>
              </a:rPr>
              <a:t>Pred. BVP with IBI (s) and instantaneous HR (bpm).</a:t>
            </a:r>
            <a:endParaRPr lang="en-US" sz="1100" dirty="0"/>
          </a:p>
        </p:txBody>
      </p:sp>
      <p:pic>
        <p:nvPicPr>
          <p:cNvPr id="19" name="Picture">
            <a:extLst>
              <a:ext uri="{FF2B5EF4-FFF2-40B4-BE49-F238E27FC236}">
                <a16:creationId xmlns:a16="http://schemas.microsoft.com/office/drawing/2014/main" id="{82EBDFDF-8F0E-7526-C135-028D53B47802}"/>
              </a:ext>
            </a:extLst>
          </p:cNvPr>
          <p:cNvPicPr/>
          <p:nvPr/>
        </p:nvPicPr>
        <p:blipFill>
          <a:blip r:embed="rId7"/>
          <a:stretch>
            <a:fillRect/>
          </a:stretch>
        </p:blipFill>
        <p:spPr bwMode="auto">
          <a:xfrm>
            <a:off x="104721" y="3095855"/>
            <a:ext cx="5158539" cy="1903280"/>
          </a:xfrm>
          <a:prstGeom prst="rect">
            <a:avLst/>
          </a:prstGeom>
          <a:noFill/>
          <a:ln w="9525">
            <a:noFill/>
            <a:headEnd/>
            <a:tailEnd/>
          </a:ln>
        </p:spPr>
      </p:pic>
      <p:sp>
        <p:nvSpPr>
          <p:cNvPr id="22" name="TextBox 21">
            <a:extLst>
              <a:ext uri="{FF2B5EF4-FFF2-40B4-BE49-F238E27FC236}">
                <a16:creationId xmlns:a16="http://schemas.microsoft.com/office/drawing/2014/main" id="{0F9C6F1A-DF84-8109-9F9E-356D15F44806}"/>
              </a:ext>
            </a:extLst>
          </p:cNvPr>
          <p:cNvSpPr txBox="1"/>
          <p:nvPr/>
        </p:nvSpPr>
        <p:spPr>
          <a:xfrm>
            <a:off x="1389435" y="4956438"/>
            <a:ext cx="3168352" cy="400110"/>
          </a:xfrm>
          <a:prstGeom prst="rect">
            <a:avLst/>
          </a:prstGeom>
          <a:noFill/>
        </p:spPr>
        <p:txBody>
          <a:bodyPr wrap="square">
            <a:spAutoFit/>
          </a:bodyPr>
          <a:lstStyle/>
          <a:p>
            <a:r>
              <a:rPr lang="en-US" sz="1100" dirty="0">
                <a:effectLst/>
                <a:latin typeface="Aptos" panose="020B0004020202020204" pitchFamily="34" charset="0"/>
                <a:ea typeface="Malgun Gothic" panose="020B0503020000020004" pitchFamily="34" charset="-127"/>
                <a:cs typeface="Vrinda" panose="020B0502040204020203" pitchFamily="34" charset="0"/>
              </a:rPr>
              <a:t>Ground-truth BVP with IBI and instantaneous HR</a:t>
            </a:r>
            <a:r>
              <a:rPr lang="en-US" sz="2000" dirty="0">
                <a:effectLst/>
                <a:latin typeface="Aptos" panose="020B0004020202020204" pitchFamily="34" charset="0"/>
                <a:ea typeface="Malgun Gothic" panose="020B0503020000020004" pitchFamily="34" charset="-127"/>
                <a:cs typeface="Vrinda" panose="020B0502040204020203" pitchFamily="34" charset="0"/>
              </a:rPr>
              <a:t>.</a:t>
            </a:r>
            <a:endParaRPr lang="en-US" dirty="0"/>
          </a:p>
        </p:txBody>
      </p:sp>
    </p:spTree>
    <p:extLst>
      <p:ext uri="{BB962C8B-B14F-4D97-AF65-F5344CB8AC3E}">
        <p14:creationId xmlns:p14="http://schemas.microsoft.com/office/powerpoint/2010/main" val="3381747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30</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a:solidFill>
                  <a:schemeClr val="accent6"/>
                </a:solidFill>
                <a:latin typeface="Caladea"/>
                <a:ea typeface="HY견고딕" pitchFamily="18" charset="-127"/>
              </a:rPr>
              <a:t>Beat-to-Beat Variability from PPG: HRV and Pulse Amplitude</a:t>
            </a:r>
            <a:endParaRPr lang="en-US" altLang="ko-KR" sz="2400" dirty="0">
              <a:solidFill>
                <a:schemeClr val="accent6"/>
              </a:solidFill>
              <a:latin typeface="Caladea"/>
              <a:ea typeface="HY견고딕" pitchFamily="18" charset="-127"/>
            </a:endParaRPr>
          </a:p>
        </p:txBody>
      </p:sp>
      <p:sp>
        <p:nvSpPr>
          <p:cNvPr id="22" name="TextBox 21">
            <a:extLst>
              <a:ext uri="{FF2B5EF4-FFF2-40B4-BE49-F238E27FC236}">
                <a16:creationId xmlns:a16="http://schemas.microsoft.com/office/drawing/2014/main" id="{0F9C6F1A-DF84-8109-9F9E-356D15F44806}"/>
              </a:ext>
            </a:extLst>
          </p:cNvPr>
          <p:cNvSpPr txBox="1"/>
          <p:nvPr/>
        </p:nvSpPr>
        <p:spPr>
          <a:xfrm>
            <a:off x="5667611" y="1332359"/>
            <a:ext cx="4752528" cy="1815882"/>
          </a:xfrm>
          <a:prstGeom prst="rect">
            <a:avLst/>
          </a:prstGeom>
          <a:noFill/>
        </p:spPr>
        <p:txBody>
          <a:bodyPr wrap="square">
            <a:spAutoFit/>
          </a:bodyPr>
          <a:lstStyle/>
          <a:p>
            <a:r>
              <a:rPr lang="en-US" sz="1400" dirty="0"/>
              <a:t>UBFC 8 s window: Prediction (top) and Ground Truth (bottom) with the corresponding low-frequency baseline </a:t>
            </a:r>
          </a:p>
          <a:p>
            <a:r>
              <a:rPr lang="en-US" sz="1400" dirty="0"/>
              <a:t>(DC) extracted via zero-phase low-pass filtering at </a:t>
            </a:r>
          </a:p>
          <a:p>
            <a:r>
              <a:rPr lang="en-US" sz="1400" dirty="0" err="1"/>
              <a:t>f_c</a:t>
            </a:r>
            <a:r>
              <a:rPr lang="en-US" sz="1400" dirty="0"/>
              <a:t>=0.4 Hz (Sec. 6.1). Both traces exhibit a coherent </a:t>
            </a:r>
          </a:p>
          <a:p>
            <a:r>
              <a:rPr lang="en-US" sz="1400" dirty="0"/>
              <a:t>respiratory oscillation in the baseline, </a:t>
            </a:r>
          </a:p>
          <a:p>
            <a:r>
              <a:rPr lang="en-US" sz="1400" dirty="0"/>
              <a:t>yielding the same respiratory-rate estimate of 15 </a:t>
            </a:r>
            <a:r>
              <a:rPr lang="en-US" sz="1400" dirty="0" err="1"/>
              <a:t>brpm</a:t>
            </a:r>
            <a:r>
              <a:rPr lang="en-US" sz="1400" dirty="0"/>
              <a:t>. Identical preprocessing was applied to Prediction and </a:t>
            </a:r>
          </a:p>
          <a:p>
            <a:r>
              <a:rPr lang="en-US" sz="1400" dirty="0"/>
              <a:t>Ground Truth.</a:t>
            </a:r>
          </a:p>
        </p:txBody>
      </p:sp>
      <p:pic>
        <p:nvPicPr>
          <p:cNvPr id="3" name="Picture" descr="Figure 8: UBFC 8 s window: Prediction (top) and Ground Truth (bottom) with the corresponding low-frequency baseline (DC) extracted via zero-phase low-pass filtering at f_c=0.4 Hz (Sec. 6.1). Both traces exhibit a coherent respiratory oscillation in the baseline, yielding the same respiratory-rate estimate of 15 brpm (see Table [tab:pred-vs-gt-rr-autonomic]; \mathrm{SNR}_{\text{resp}}: Pred 2.35 dB, GT 4.94 dB). Identical preprocessing was applied to Prediction and Ground Truth.">
            <a:extLst>
              <a:ext uri="{FF2B5EF4-FFF2-40B4-BE49-F238E27FC236}">
                <a16:creationId xmlns:a16="http://schemas.microsoft.com/office/drawing/2014/main" id="{2A7B5B55-5DA5-DAE4-B06E-78541E9EE976}"/>
              </a:ext>
            </a:extLst>
          </p:cNvPr>
          <p:cNvPicPr/>
          <p:nvPr/>
        </p:nvPicPr>
        <p:blipFill>
          <a:blip r:embed="rId4"/>
          <a:stretch>
            <a:fillRect/>
          </a:stretch>
        </p:blipFill>
        <p:spPr bwMode="auto">
          <a:xfrm>
            <a:off x="15384" y="999227"/>
            <a:ext cx="5547320" cy="2762339"/>
          </a:xfrm>
          <a:prstGeom prst="rect">
            <a:avLst/>
          </a:prstGeom>
          <a:noFill/>
          <a:ln w="9525">
            <a:noFill/>
            <a:headEnd/>
            <a:tailEnd/>
          </a:ln>
        </p:spPr>
      </p:pic>
      <p:graphicFrame>
        <p:nvGraphicFramePr>
          <p:cNvPr id="8" name="Table 7">
            <a:extLst>
              <a:ext uri="{FF2B5EF4-FFF2-40B4-BE49-F238E27FC236}">
                <a16:creationId xmlns:a16="http://schemas.microsoft.com/office/drawing/2014/main" id="{480045B4-A8BD-6DC7-F934-6BE584F61AD6}"/>
              </a:ext>
            </a:extLst>
          </p:cNvPr>
          <p:cNvGraphicFramePr>
            <a:graphicFrameLocks noGrp="1"/>
          </p:cNvGraphicFramePr>
          <p:nvPr>
            <p:extLst>
              <p:ext uri="{D42A27DB-BD31-4B8C-83A1-F6EECF244321}">
                <p14:modId xmlns:p14="http://schemas.microsoft.com/office/powerpoint/2010/main" val="3243569605"/>
              </p:ext>
            </p:extLst>
          </p:nvPr>
        </p:nvGraphicFramePr>
        <p:xfrm>
          <a:off x="294737" y="4897221"/>
          <a:ext cx="4331883" cy="2337228"/>
        </p:xfrm>
        <a:graphic>
          <a:graphicData uri="http://schemas.openxmlformats.org/drawingml/2006/table">
            <a:tbl>
              <a:tblPr/>
              <a:tblGrid>
                <a:gridCol w="1739595">
                  <a:extLst>
                    <a:ext uri="{9D8B030D-6E8A-4147-A177-3AD203B41FA5}">
                      <a16:colId xmlns:a16="http://schemas.microsoft.com/office/drawing/2014/main" val="244654936"/>
                    </a:ext>
                  </a:extLst>
                </a:gridCol>
                <a:gridCol w="792088">
                  <a:extLst>
                    <a:ext uri="{9D8B030D-6E8A-4147-A177-3AD203B41FA5}">
                      <a16:colId xmlns:a16="http://schemas.microsoft.com/office/drawing/2014/main" val="3444924059"/>
                    </a:ext>
                  </a:extLst>
                </a:gridCol>
                <a:gridCol w="1008112">
                  <a:extLst>
                    <a:ext uri="{9D8B030D-6E8A-4147-A177-3AD203B41FA5}">
                      <a16:colId xmlns:a16="http://schemas.microsoft.com/office/drawing/2014/main" val="1101685585"/>
                    </a:ext>
                  </a:extLst>
                </a:gridCol>
                <a:gridCol w="792088">
                  <a:extLst>
                    <a:ext uri="{9D8B030D-6E8A-4147-A177-3AD203B41FA5}">
                      <a16:colId xmlns:a16="http://schemas.microsoft.com/office/drawing/2014/main" val="1815399881"/>
                    </a:ext>
                  </a:extLst>
                </a:gridCol>
              </a:tblGrid>
              <a:tr h="357458">
                <a:tc>
                  <a:txBody>
                    <a:bodyPr/>
                    <a:lstStyle/>
                    <a:p>
                      <a:r>
                        <a:rPr lang="en-US" sz="1200" dirty="0"/>
                        <a:t>Metric</a:t>
                      </a:r>
                    </a:p>
                  </a:txBody>
                  <a:tcPr anchor="ctr">
                    <a:lnL>
                      <a:noFill/>
                    </a:lnL>
                    <a:lnR>
                      <a:noFill/>
                    </a:lnR>
                    <a:lnT>
                      <a:noFill/>
                    </a:lnT>
                    <a:lnB>
                      <a:noFill/>
                    </a:lnB>
                    <a:solidFill>
                      <a:schemeClr val="bg2">
                        <a:lumMod val="90000"/>
                      </a:schemeClr>
                    </a:solidFill>
                  </a:tcPr>
                </a:tc>
                <a:tc>
                  <a:txBody>
                    <a:bodyPr/>
                    <a:lstStyle/>
                    <a:p>
                      <a:r>
                        <a:rPr lang="en-US" sz="1200"/>
                        <a:t>Pred</a:t>
                      </a:r>
                    </a:p>
                  </a:txBody>
                  <a:tcPr anchor="ctr">
                    <a:lnL>
                      <a:noFill/>
                    </a:lnL>
                    <a:lnR>
                      <a:noFill/>
                    </a:lnR>
                    <a:lnT>
                      <a:noFill/>
                    </a:lnT>
                    <a:lnB>
                      <a:noFill/>
                    </a:lnB>
                    <a:solidFill>
                      <a:schemeClr val="bg2">
                        <a:lumMod val="90000"/>
                      </a:schemeClr>
                    </a:solidFill>
                  </a:tcPr>
                </a:tc>
                <a:tc>
                  <a:txBody>
                    <a:bodyPr/>
                    <a:lstStyle/>
                    <a:p>
                      <a:r>
                        <a:rPr lang="en-US" sz="1200"/>
                        <a:t>GT</a:t>
                      </a:r>
                    </a:p>
                  </a:txBody>
                  <a:tcPr anchor="ctr">
                    <a:lnL>
                      <a:noFill/>
                    </a:lnL>
                    <a:lnR>
                      <a:noFill/>
                    </a:lnR>
                    <a:lnT>
                      <a:noFill/>
                    </a:lnT>
                    <a:lnB>
                      <a:noFill/>
                    </a:lnB>
                    <a:solidFill>
                      <a:schemeClr val="bg2">
                        <a:lumMod val="90000"/>
                      </a:schemeClr>
                    </a:solidFill>
                  </a:tcPr>
                </a:tc>
                <a:tc>
                  <a:txBody>
                    <a:bodyPr/>
                    <a:lstStyle/>
                    <a:p>
                      <a:r>
                        <a:rPr lang="el-GR" sz="1200"/>
                        <a:t>|Δ|</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067923273"/>
                  </a:ext>
                </a:extLst>
              </a:tr>
              <a:tr h="357458">
                <a:tc>
                  <a:txBody>
                    <a:bodyPr/>
                    <a:lstStyle/>
                    <a:p>
                      <a:r>
                        <a:rPr lang="en-US" sz="1200" dirty="0"/>
                        <a:t>RR (</a:t>
                      </a:r>
                      <a:r>
                        <a:rPr lang="en-US" sz="1200" dirty="0" err="1"/>
                        <a:t>brpm</a:t>
                      </a:r>
                      <a:r>
                        <a:rPr lang="en-US" sz="1200" dirty="0"/>
                        <a:t>)</a:t>
                      </a:r>
                    </a:p>
                  </a:txBody>
                  <a:tcPr anchor="ctr">
                    <a:lnL>
                      <a:noFill/>
                    </a:lnL>
                    <a:lnR>
                      <a:noFill/>
                    </a:lnR>
                    <a:lnT>
                      <a:noFill/>
                    </a:lnT>
                    <a:lnB>
                      <a:noFill/>
                    </a:lnB>
                    <a:solidFill>
                      <a:schemeClr val="bg2">
                        <a:lumMod val="90000"/>
                      </a:schemeClr>
                    </a:solidFill>
                  </a:tcPr>
                </a:tc>
                <a:tc>
                  <a:txBody>
                    <a:bodyPr/>
                    <a:lstStyle/>
                    <a:p>
                      <a:r>
                        <a:rPr lang="en-US" sz="1200" dirty="0"/>
                        <a:t>15.000</a:t>
                      </a:r>
                    </a:p>
                  </a:txBody>
                  <a:tcPr anchor="ctr">
                    <a:lnL>
                      <a:noFill/>
                    </a:lnL>
                    <a:lnR>
                      <a:noFill/>
                    </a:lnR>
                    <a:lnT>
                      <a:noFill/>
                    </a:lnT>
                    <a:lnB>
                      <a:noFill/>
                    </a:lnB>
                    <a:solidFill>
                      <a:schemeClr val="bg2">
                        <a:lumMod val="90000"/>
                      </a:schemeClr>
                    </a:solidFill>
                  </a:tcPr>
                </a:tc>
                <a:tc>
                  <a:txBody>
                    <a:bodyPr/>
                    <a:lstStyle/>
                    <a:p>
                      <a:r>
                        <a:rPr lang="en-US" sz="1200"/>
                        <a:t>15.000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950119548"/>
                  </a:ext>
                </a:extLst>
              </a:tr>
              <a:tr h="357458">
                <a:tc>
                  <a:txBody>
                    <a:bodyPr/>
                    <a:lstStyle/>
                    <a:p>
                      <a:r>
                        <a:rPr lang="en-US" sz="1200" dirty="0"/>
                        <a:t>Resp. SNR (dB)</a:t>
                      </a:r>
                    </a:p>
                  </a:txBody>
                  <a:tcPr anchor="ctr">
                    <a:lnL>
                      <a:noFill/>
                    </a:lnL>
                    <a:lnR>
                      <a:noFill/>
                    </a:lnR>
                    <a:lnT>
                      <a:noFill/>
                    </a:lnT>
                    <a:lnB>
                      <a:noFill/>
                    </a:lnB>
                    <a:solidFill>
                      <a:schemeClr val="bg2">
                        <a:lumMod val="90000"/>
                      </a:schemeClr>
                    </a:solidFill>
                  </a:tcPr>
                </a:tc>
                <a:tc>
                  <a:txBody>
                    <a:bodyPr/>
                    <a:lstStyle/>
                    <a:p>
                      <a:r>
                        <a:rPr lang="en-US" sz="1200" dirty="0"/>
                        <a:t>2.345</a:t>
                      </a:r>
                    </a:p>
                  </a:txBody>
                  <a:tcPr anchor="ctr">
                    <a:lnL>
                      <a:noFill/>
                    </a:lnL>
                    <a:lnR>
                      <a:noFill/>
                    </a:lnR>
                    <a:lnT>
                      <a:noFill/>
                    </a:lnT>
                    <a:lnB>
                      <a:noFill/>
                    </a:lnB>
                    <a:solidFill>
                      <a:schemeClr val="bg2">
                        <a:lumMod val="90000"/>
                      </a:schemeClr>
                    </a:solidFill>
                  </a:tcPr>
                </a:tc>
                <a:tc>
                  <a:txBody>
                    <a:bodyPr/>
                    <a:lstStyle/>
                    <a:p>
                      <a:r>
                        <a:rPr lang="en-US" sz="1200"/>
                        <a:t>4.943</a:t>
                      </a:r>
                    </a:p>
                  </a:txBody>
                  <a:tcPr anchor="ctr">
                    <a:lnL>
                      <a:noFill/>
                    </a:lnL>
                    <a:lnR>
                      <a:noFill/>
                    </a:lnR>
                    <a:lnT>
                      <a:noFill/>
                    </a:lnT>
                    <a:lnB>
                      <a:noFill/>
                    </a:lnB>
                    <a:solidFill>
                      <a:schemeClr val="bg2">
                        <a:lumMod val="90000"/>
                      </a:schemeClr>
                    </a:solidFill>
                  </a:tcPr>
                </a:tc>
                <a:tc>
                  <a:txBody>
                    <a:bodyPr/>
                    <a:lstStyle/>
                    <a:p>
                      <a:r>
                        <a:rPr lang="en-US" sz="1200" dirty="0"/>
                        <a:t>2.598</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405682419"/>
                  </a:ext>
                </a:extLst>
              </a:tr>
              <a:tr h="632427">
                <a:tc>
                  <a:txBody>
                    <a:bodyPr/>
                    <a:lstStyle/>
                    <a:p>
                      <a:r>
                        <a:rPr lang="en-US" sz="1200"/>
                        <a:t>RPF (0.10–0.40 Hz)</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194582788"/>
                  </a:ext>
                </a:extLst>
              </a:tr>
              <a:tr h="632427">
                <a:tc>
                  <a:txBody>
                    <a:bodyPr/>
                    <a:lstStyle/>
                    <a:p>
                      <a:r>
                        <a:rPr lang="en-US" sz="1200" dirty="0"/>
                        <a:t>Baseline peak-to-peak </a:t>
                      </a:r>
                    </a:p>
                    <a:p>
                      <a:r>
                        <a:rPr lang="en-US" sz="1200" dirty="0"/>
                        <a:t>swing</a:t>
                      </a:r>
                    </a:p>
                  </a:txBody>
                  <a:tcPr anchor="ctr">
                    <a:lnL>
                      <a:noFill/>
                    </a:lnL>
                    <a:lnR>
                      <a:noFill/>
                    </a:lnR>
                    <a:lnT>
                      <a:noFill/>
                    </a:lnT>
                    <a:lnB>
                      <a:noFill/>
                    </a:lnB>
                    <a:solidFill>
                      <a:schemeClr val="bg2">
                        <a:lumMod val="90000"/>
                      </a:schemeClr>
                    </a:solidFill>
                  </a:tcPr>
                </a:tc>
                <a:tc>
                  <a:txBody>
                    <a:bodyPr/>
                    <a:lstStyle/>
                    <a:p>
                      <a:r>
                        <a:rPr lang="en-US" sz="1200"/>
                        <a:t>0.314</a:t>
                      </a:r>
                    </a:p>
                  </a:txBody>
                  <a:tcPr anchor="ctr">
                    <a:lnL>
                      <a:noFill/>
                    </a:lnL>
                    <a:lnR>
                      <a:noFill/>
                    </a:lnR>
                    <a:lnT>
                      <a:noFill/>
                    </a:lnT>
                    <a:lnB>
                      <a:noFill/>
                    </a:lnB>
                    <a:solidFill>
                      <a:schemeClr val="bg2">
                        <a:lumMod val="90000"/>
                      </a:schemeClr>
                    </a:solidFill>
                  </a:tcPr>
                </a:tc>
                <a:tc>
                  <a:txBody>
                    <a:bodyPr/>
                    <a:lstStyle/>
                    <a:p>
                      <a:r>
                        <a:rPr lang="en-US" sz="1200" dirty="0"/>
                        <a:t>0.602</a:t>
                      </a:r>
                    </a:p>
                  </a:txBody>
                  <a:tcPr anchor="ctr">
                    <a:lnL>
                      <a:noFill/>
                    </a:lnL>
                    <a:lnR>
                      <a:noFill/>
                    </a:lnR>
                    <a:lnT>
                      <a:noFill/>
                    </a:lnT>
                    <a:lnB>
                      <a:noFill/>
                    </a:lnB>
                    <a:solidFill>
                      <a:schemeClr val="bg2">
                        <a:lumMod val="90000"/>
                      </a:schemeClr>
                    </a:solidFill>
                  </a:tcPr>
                </a:tc>
                <a:tc>
                  <a:txBody>
                    <a:bodyPr/>
                    <a:lstStyle/>
                    <a:p>
                      <a:r>
                        <a:rPr lang="en-US" sz="1200" dirty="0"/>
                        <a:t>0.288</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94658551"/>
                  </a:ext>
                </a:extLst>
              </a:tr>
            </a:tbl>
          </a:graphicData>
        </a:graphic>
      </p:graphicFrame>
      <p:graphicFrame>
        <p:nvGraphicFramePr>
          <p:cNvPr id="11" name="Table 10">
            <a:extLst>
              <a:ext uri="{FF2B5EF4-FFF2-40B4-BE49-F238E27FC236}">
                <a16:creationId xmlns:a16="http://schemas.microsoft.com/office/drawing/2014/main" id="{210E7E36-B627-E338-54CE-2F853E1934BC}"/>
              </a:ext>
            </a:extLst>
          </p:cNvPr>
          <p:cNvGraphicFramePr>
            <a:graphicFrameLocks noGrp="1"/>
          </p:cNvGraphicFramePr>
          <p:nvPr>
            <p:extLst>
              <p:ext uri="{D42A27DB-BD31-4B8C-83A1-F6EECF244321}">
                <p14:modId xmlns:p14="http://schemas.microsoft.com/office/powerpoint/2010/main" val="4080819198"/>
              </p:ext>
            </p:extLst>
          </p:nvPr>
        </p:nvGraphicFramePr>
        <p:xfrm>
          <a:off x="5274692" y="4897221"/>
          <a:ext cx="4896544" cy="2337230"/>
        </p:xfrm>
        <a:graphic>
          <a:graphicData uri="http://schemas.openxmlformats.org/drawingml/2006/table">
            <a:tbl>
              <a:tblPr/>
              <a:tblGrid>
                <a:gridCol w="1944216">
                  <a:extLst>
                    <a:ext uri="{9D8B030D-6E8A-4147-A177-3AD203B41FA5}">
                      <a16:colId xmlns:a16="http://schemas.microsoft.com/office/drawing/2014/main" val="830733403"/>
                    </a:ext>
                  </a:extLst>
                </a:gridCol>
                <a:gridCol w="1152128">
                  <a:extLst>
                    <a:ext uri="{9D8B030D-6E8A-4147-A177-3AD203B41FA5}">
                      <a16:colId xmlns:a16="http://schemas.microsoft.com/office/drawing/2014/main" val="3973200611"/>
                    </a:ext>
                  </a:extLst>
                </a:gridCol>
                <a:gridCol w="899727">
                  <a:extLst>
                    <a:ext uri="{9D8B030D-6E8A-4147-A177-3AD203B41FA5}">
                      <a16:colId xmlns:a16="http://schemas.microsoft.com/office/drawing/2014/main" val="1180605192"/>
                    </a:ext>
                  </a:extLst>
                </a:gridCol>
                <a:gridCol w="900473">
                  <a:extLst>
                    <a:ext uri="{9D8B030D-6E8A-4147-A177-3AD203B41FA5}">
                      <a16:colId xmlns:a16="http://schemas.microsoft.com/office/drawing/2014/main" val="4195927844"/>
                    </a:ext>
                  </a:extLst>
                </a:gridCol>
              </a:tblGrid>
              <a:tr h="304479">
                <a:tc>
                  <a:txBody>
                    <a:bodyPr/>
                    <a:lstStyle/>
                    <a:p>
                      <a:r>
                        <a:rPr lang="en-US" sz="1200" dirty="0"/>
                        <a:t>Metric</a:t>
                      </a:r>
                    </a:p>
                  </a:txBody>
                  <a:tcPr anchor="ctr">
                    <a:lnL>
                      <a:noFill/>
                    </a:lnL>
                    <a:lnR>
                      <a:noFill/>
                    </a:lnR>
                    <a:lnT>
                      <a:noFill/>
                    </a:lnT>
                    <a:lnB>
                      <a:noFill/>
                    </a:lnB>
                    <a:solidFill>
                      <a:schemeClr val="bg2">
                        <a:lumMod val="90000"/>
                      </a:schemeClr>
                    </a:solidFill>
                  </a:tcPr>
                </a:tc>
                <a:tc>
                  <a:txBody>
                    <a:bodyPr/>
                    <a:lstStyle/>
                    <a:p>
                      <a:r>
                        <a:rPr lang="en-US" sz="1200" dirty="0"/>
                        <a:t>Pred</a:t>
                      </a:r>
                    </a:p>
                  </a:txBody>
                  <a:tcPr anchor="ctr">
                    <a:lnL>
                      <a:noFill/>
                    </a:lnL>
                    <a:lnR>
                      <a:noFill/>
                    </a:lnR>
                    <a:lnT>
                      <a:noFill/>
                    </a:lnT>
                    <a:lnB>
                      <a:noFill/>
                    </a:lnB>
                    <a:solidFill>
                      <a:schemeClr val="bg2">
                        <a:lumMod val="90000"/>
                      </a:schemeClr>
                    </a:solidFill>
                  </a:tcPr>
                </a:tc>
                <a:tc>
                  <a:txBody>
                    <a:bodyPr/>
                    <a:lstStyle/>
                    <a:p>
                      <a:r>
                        <a:rPr lang="en-US" sz="1200"/>
                        <a:t>GT</a:t>
                      </a:r>
                    </a:p>
                  </a:txBody>
                  <a:tcPr anchor="ctr">
                    <a:lnL>
                      <a:noFill/>
                    </a:lnL>
                    <a:lnR>
                      <a:noFill/>
                    </a:lnR>
                    <a:lnT>
                      <a:noFill/>
                    </a:lnT>
                    <a:lnB>
                      <a:noFill/>
                    </a:lnB>
                    <a:solidFill>
                      <a:schemeClr val="bg2">
                        <a:lumMod val="90000"/>
                      </a:schemeClr>
                    </a:solidFill>
                  </a:tcPr>
                </a:tc>
                <a:tc>
                  <a:txBody>
                    <a:bodyPr/>
                    <a:lstStyle/>
                    <a:p>
                      <a:r>
                        <a:rPr lang="el-GR" sz="1200"/>
                        <a:t>|Δ|</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162117028"/>
                  </a:ext>
                </a:extLst>
              </a:tr>
              <a:tr h="538694">
                <a:tc>
                  <a:txBody>
                    <a:bodyPr/>
                    <a:lstStyle/>
                    <a:p>
                      <a:r>
                        <a:rPr lang="en-US" sz="1200" dirty="0"/>
                        <a:t>Beats (for amplitudes)</a:t>
                      </a:r>
                    </a:p>
                  </a:txBody>
                  <a:tcPr anchor="ctr">
                    <a:lnL>
                      <a:noFill/>
                    </a:lnL>
                    <a:lnR>
                      <a:noFill/>
                    </a:lnR>
                    <a:lnT>
                      <a:noFill/>
                    </a:lnT>
                    <a:lnB>
                      <a:noFill/>
                    </a:lnB>
                    <a:solidFill>
                      <a:schemeClr val="bg2">
                        <a:lumMod val="90000"/>
                      </a:schemeClr>
                    </a:solidFill>
                  </a:tcPr>
                </a:tc>
                <a:tc>
                  <a:txBody>
                    <a:bodyPr/>
                    <a:lstStyle/>
                    <a:p>
                      <a:r>
                        <a:rPr lang="en-US" sz="1200" dirty="0"/>
                        <a:t>16</a:t>
                      </a:r>
                    </a:p>
                  </a:txBody>
                  <a:tcPr anchor="ctr">
                    <a:lnL>
                      <a:noFill/>
                    </a:lnL>
                    <a:lnR>
                      <a:noFill/>
                    </a:lnR>
                    <a:lnT>
                      <a:noFill/>
                    </a:lnT>
                    <a:lnB>
                      <a:noFill/>
                    </a:lnB>
                    <a:solidFill>
                      <a:schemeClr val="bg2">
                        <a:lumMod val="90000"/>
                      </a:schemeClr>
                    </a:solidFill>
                  </a:tcPr>
                </a:tc>
                <a:tc>
                  <a:txBody>
                    <a:bodyPr/>
                    <a:lstStyle/>
                    <a:p>
                      <a:r>
                        <a:rPr lang="en-US" sz="1200" dirty="0"/>
                        <a:t>16</a:t>
                      </a:r>
                    </a:p>
                  </a:txBody>
                  <a:tcPr anchor="ctr">
                    <a:lnL>
                      <a:noFill/>
                    </a:lnL>
                    <a:lnR>
                      <a:noFill/>
                    </a:lnR>
                    <a:lnT>
                      <a:noFill/>
                    </a:lnT>
                    <a:lnB>
                      <a:noFill/>
                    </a:lnB>
                    <a:solidFill>
                      <a:schemeClr val="bg2">
                        <a:lumMod val="90000"/>
                      </a:schemeClr>
                    </a:solidFill>
                  </a:tcPr>
                </a:tc>
                <a:tc>
                  <a:txBody>
                    <a:bodyPr/>
                    <a:lstStyle/>
                    <a:p>
                      <a:r>
                        <a:rPr lang="en-US" sz="1200"/>
                        <a:t>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095733799"/>
                  </a:ext>
                </a:extLst>
              </a:tr>
              <a:tr h="538694">
                <a:tc>
                  <a:txBody>
                    <a:bodyPr/>
                    <a:lstStyle/>
                    <a:p>
                      <a:r>
                        <a:rPr lang="en-US" sz="1200"/>
                        <a:t>Mean amplitude (a.u.)</a:t>
                      </a:r>
                    </a:p>
                  </a:txBody>
                  <a:tcPr anchor="ctr">
                    <a:lnL>
                      <a:noFill/>
                    </a:lnL>
                    <a:lnR>
                      <a:noFill/>
                    </a:lnR>
                    <a:lnT>
                      <a:noFill/>
                    </a:lnT>
                    <a:lnB>
                      <a:noFill/>
                    </a:lnB>
                    <a:solidFill>
                      <a:schemeClr val="bg2">
                        <a:lumMod val="90000"/>
                      </a:schemeClr>
                    </a:solidFill>
                  </a:tcPr>
                </a:tc>
                <a:tc>
                  <a:txBody>
                    <a:bodyPr/>
                    <a:lstStyle/>
                    <a:p>
                      <a:r>
                        <a:rPr lang="en-US" sz="1200" dirty="0"/>
                        <a:t>2.519</a:t>
                      </a:r>
                    </a:p>
                  </a:txBody>
                  <a:tcPr anchor="ctr">
                    <a:lnL>
                      <a:noFill/>
                    </a:lnL>
                    <a:lnR>
                      <a:noFill/>
                    </a:lnR>
                    <a:lnT>
                      <a:noFill/>
                    </a:lnT>
                    <a:lnB>
                      <a:noFill/>
                    </a:lnB>
                    <a:solidFill>
                      <a:schemeClr val="bg2">
                        <a:lumMod val="90000"/>
                      </a:schemeClr>
                    </a:solidFill>
                  </a:tcPr>
                </a:tc>
                <a:tc>
                  <a:txBody>
                    <a:bodyPr/>
                    <a:lstStyle/>
                    <a:p>
                      <a:r>
                        <a:rPr lang="en-US" sz="1200" dirty="0"/>
                        <a:t>2.749</a:t>
                      </a:r>
                    </a:p>
                  </a:txBody>
                  <a:tcPr anchor="ctr">
                    <a:lnL>
                      <a:noFill/>
                    </a:lnL>
                    <a:lnR>
                      <a:noFill/>
                    </a:lnR>
                    <a:lnT>
                      <a:noFill/>
                    </a:lnT>
                    <a:lnB>
                      <a:noFill/>
                    </a:lnB>
                    <a:solidFill>
                      <a:schemeClr val="bg2">
                        <a:lumMod val="90000"/>
                      </a:schemeClr>
                    </a:solidFill>
                  </a:tcPr>
                </a:tc>
                <a:tc>
                  <a:txBody>
                    <a:bodyPr/>
                    <a:lstStyle/>
                    <a:p>
                      <a:r>
                        <a:rPr lang="en-US" sz="1200"/>
                        <a:t>0.230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532930283"/>
                  </a:ext>
                </a:extLst>
              </a:tr>
              <a:tr h="538694">
                <a:tc>
                  <a:txBody>
                    <a:bodyPr/>
                    <a:lstStyle/>
                    <a:p>
                      <a:r>
                        <a:rPr lang="en-US" sz="1200" dirty="0"/>
                        <a:t>SD amplitude (</a:t>
                      </a:r>
                      <a:r>
                        <a:rPr lang="en-US" sz="1200" dirty="0" err="1"/>
                        <a:t>a.u</a:t>
                      </a:r>
                      <a:r>
                        <a:rPr lang="en-US" sz="1200" dirty="0"/>
                        <a:t>.)</a:t>
                      </a:r>
                    </a:p>
                  </a:txBody>
                  <a:tcPr anchor="ctr">
                    <a:lnL>
                      <a:noFill/>
                    </a:lnL>
                    <a:lnR>
                      <a:noFill/>
                    </a:lnR>
                    <a:lnT>
                      <a:noFill/>
                    </a:lnT>
                    <a:lnB>
                      <a:noFill/>
                    </a:lnB>
                    <a:solidFill>
                      <a:schemeClr val="bg2">
                        <a:lumMod val="90000"/>
                      </a:schemeClr>
                    </a:solidFill>
                  </a:tcPr>
                </a:tc>
                <a:tc>
                  <a:txBody>
                    <a:bodyPr/>
                    <a:lstStyle/>
                    <a:p>
                      <a:r>
                        <a:rPr lang="en-US" sz="1200" dirty="0"/>
                        <a:t>0.137</a:t>
                      </a:r>
                    </a:p>
                  </a:txBody>
                  <a:tcPr anchor="ctr">
                    <a:lnL>
                      <a:noFill/>
                    </a:lnL>
                    <a:lnR>
                      <a:noFill/>
                    </a:lnR>
                    <a:lnT>
                      <a:noFill/>
                    </a:lnT>
                    <a:lnB>
                      <a:noFill/>
                    </a:lnB>
                    <a:solidFill>
                      <a:schemeClr val="bg2">
                        <a:lumMod val="90000"/>
                      </a:schemeClr>
                    </a:solidFill>
                  </a:tcPr>
                </a:tc>
                <a:tc>
                  <a:txBody>
                    <a:bodyPr/>
                    <a:lstStyle/>
                    <a:p>
                      <a:r>
                        <a:rPr lang="en-US" sz="1200" dirty="0"/>
                        <a:t>0.095</a:t>
                      </a:r>
                    </a:p>
                  </a:txBody>
                  <a:tcPr anchor="ctr">
                    <a:lnL>
                      <a:noFill/>
                    </a:lnL>
                    <a:lnR>
                      <a:noFill/>
                    </a:lnR>
                    <a:lnT>
                      <a:noFill/>
                    </a:lnT>
                    <a:lnB>
                      <a:noFill/>
                    </a:lnB>
                    <a:solidFill>
                      <a:schemeClr val="bg2">
                        <a:lumMod val="90000"/>
                      </a:schemeClr>
                    </a:solidFill>
                  </a:tcPr>
                </a:tc>
                <a:tc>
                  <a:txBody>
                    <a:bodyPr/>
                    <a:lstStyle/>
                    <a:p>
                      <a:r>
                        <a:rPr lang="en-US" sz="1200"/>
                        <a:t>0.042</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865831151"/>
                  </a:ext>
                </a:extLst>
              </a:tr>
              <a:tr h="416669">
                <a:tc>
                  <a:txBody>
                    <a:bodyPr/>
                    <a:lstStyle/>
                    <a:p>
                      <a:r>
                        <a:rPr lang="en-US" sz="1200"/>
                        <a:t>CV amplitude (%)</a:t>
                      </a:r>
                    </a:p>
                  </a:txBody>
                  <a:tcPr anchor="ctr">
                    <a:lnL>
                      <a:noFill/>
                    </a:lnL>
                    <a:lnR>
                      <a:noFill/>
                    </a:lnR>
                    <a:lnT>
                      <a:noFill/>
                    </a:lnT>
                    <a:lnB>
                      <a:noFill/>
                    </a:lnB>
                    <a:solidFill>
                      <a:schemeClr val="bg2">
                        <a:lumMod val="90000"/>
                      </a:schemeClr>
                    </a:solidFill>
                  </a:tcPr>
                </a:tc>
                <a:tc>
                  <a:txBody>
                    <a:bodyPr/>
                    <a:lstStyle/>
                    <a:p>
                      <a:r>
                        <a:rPr lang="en-US" sz="1200"/>
                        <a:t>5.443</a:t>
                      </a:r>
                    </a:p>
                  </a:txBody>
                  <a:tcPr anchor="ctr">
                    <a:lnL>
                      <a:noFill/>
                    </a:lnL>
                    <a:lnR>
                      <a:noFill/>
                    </a:lnR>
                    <a:lnT>
                      <a:noFill/>
                    </a:lnT>
                    <a:lnB>
                      <a:noFill/>
                    </a:lnB>
                    <a:solidFill>
                      <a:schemeClr val="bg2">
                        <a:lumMod val="90000"/>
                      </a:schemeClr>
                    </a:solidFill>
                  </a:tcPr>
                </a:tc>
                <a:tc>
                  <a:txBody>
                    <a:bodyPr/>
                    <a:lstStyle/>
                    <a:p>
                      <a:r>
                        <a:rPr lang="en-US" sz="1200" dirty="0"/>
                        <a:t>3.467</a:t>
                      </a:r>
                    </a:p>
                  </a:txBody>
                  <a:tcPr anchor="ctr">
                    <a:lnL>
                      <a:noFill/>
                    </a:lnL>
                    <a:lnR>
                      <a:noFill/>
                    </a:lnR>
                    <a:lnT>
                      <a:noFill/>
                    </a:lnT>
                    <a:lnB>
                      <a:noFill/>
                    </a:lnB>
                    <a:solidFill>
                      <a:schemeClr val="bg2">
                        <a:lumMod val="90000"/>
                      </a:schemeClr>
                    </a:solidFill>
                  </a:tcPr>
                </a:tc>
                <a:tc>
                  <a:txBody>
                    <a:bodyPr/>
                    <a:lstStyle/>
                    <a:p>
                      <a:r>
                        <a:rPr lang="en-US" sz="1200" dirty="0"/>
                        <a:t>1.976</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998847619"/>
                  </a:ext>
                </a:extLst>
              </a:tr>
            </a:tbl>
          </a:graphicData>
        </a:graphic>
      </p:graphicFrame>
      <p:sp>
        <p:nvSpPr>
          <p:cNvPr id="16" name="TextBox 15">
            <a:extLst>
              <a:ext uri="{FF2B5EF4-FFF2-40B4-BE49-F238E27FC236}">
                <a16:creationId xmlns:a16="http://schemas.microsoft.com/office/drawing/2014/main" id="{DFD72A0F-D875-DC4E-F72F-B5EBADEE2F82}"/>
              </a:ext>
            </a:extLst>
          </p:cNvPr>
          <p:cNvSpPr txBox="1"/>
          <p:nvPr/>
        </p:nvSpPr>
        <p:spPr>
          <a:xfrm>
            <a:off x="258289" y="4386566"/>
            <a:ext cx="2856163" cy="338554"/>
          </a:xfrm>
          <a:prstGeom prst="rect">
            <a:avLst/>
          </a:prstGeom>
          <a:noFill/>
        </p:spPr>
        <p:txBody>
          <a:bodyPr wrap="square">
            <a:spAutoFit/>
          </a:bodyPr>
          <a:lstStyle/>
          <a:p>
            <a:r>
              <a:rPr lang="en-US" sz="1600" dirty="0"/>
              <a:t>Respiratory Features</a:t>
            </a:r>
          </a:p>
        </p:txBody>
      </p:sp>
      <p:sp>
        <p:nvSpPr>
          <p:cNvPr id="20" name="TextBox 19">
            <a:extLst>
              <a:ext uri="{FF2B5EF4-FFF2-40B4-BE49-F238E27FC236}">
                <a16:creationId xmlns:a16="http://schemas.microsoft.com/office/drawing/2014/main" id="{FCB9167A-C884-1BE1-986A-84B7F84FA235}"/>
              </a:ext>
            </a:extLst>
          </p:cNvPr>
          <p:cNvSpPr txBox="1"/>
          <p:nvPr/>
        </p:nvSpPr>
        <p:spPr>
          <a:xfrm>
            <a:off x="5777719" y="4326398"/>
            <a:ext cx="2665325" cy="318329"/>
          </a:xfrm>
          <a:prstGeom prst="rect">
            <a:avLst/>
          </a:prstGeom>
          <a:noFill/>
        </p:spPr>
        <p:txBody>
          <a:bodyPr wrap="square">
            <a:spAutoFit/>
          </a:bodyPr>
          <a:lstStyle/>
          <a:p>
            <a:r>
              <a:rPr lang="en-US" sz="1400" dirty="0"/>
              <a:t>Pulse Amplitude Variability</a:t>
            </a:r>
          </a:p>
        </p:txBody>
      </p:sp>
    </p:spTree>
    <p:extLst>
      <p:ext uri="{BB962C8B-B14F-4D97-AF65-F5344CB8AC3E}">
        <p14:creationId xmlns:p14="http://schemas.microsoft.com/office/powerpoint/2010/main" val="3320197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31</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a:solidFill>
                  <a:schemeClr val="accent6"/>
                </a:solidFill>
                <a:latin typeface="Caladea"/>
                <a:ea typeface="HY견고딕" pitchFamily="18" charset="-127"/>
              </a:rPr>
              <a:t>Beat-to-Beat Variability from PPG: HRV and Pulse Amplitude</a:t>
            </a:r>
            <a:endParaRPr lang="en-US" altLang="ko-KR" sz="2400" dirty="0">
              <a:solidFill>
                <a:schemeClr val="accent6"/>
              </a:solidFill>
              <a:latin typeface="Caladea"/>
              <a:ea typeface="HY견고딕" pitchFamily="18" charset="-127"/>
            </a:endParaRPr>
          </a:p>
        </p:txBody>
      </p:sp>
      <p:sp>
        <p:nvSpPr>
          <p:cNvPr id="22" name="TextBox 21">
            <a:extLst>
              <a:ext uri="{FF2B5EF4-FFF2-40B4-BE49-F238E27FC236}">
                <a16:creationId xmlns:a16="http://schemas.microsoft.com/office/drawing/2014/main" id="{0F9C6F1A-DF84-8109-9F9E-356D15F44806}"/>
              </a:ext>
            </a:extLst>
          </p:cNvPr>
          <p:cNvSpPr txBox="1"/>
          <p:nvPr/>
        </p:nvSpPr>
        <p:spPr>
          <a:xfrm>
            <a:off x="5667611" y="1332359"/>
            <a:ext cx="4752528" cy="1815882"/>
          </a:xfrm>
          <a:prstGeom prst="rect">
            <a:avLst/>
          </a:prstGeom>
          <a:noFill/>
        </p:spPr>
        <p:txBody>
          <a:bodyPr wrap="square">
            <a:spAutoFit/>
          </a:bodyPr>
          <a:lstStyle/>
          <a:p>
            <a:r>
              <a:rPr lang="en-US" sz="1400" dirty="0"/>
              <a:t>UBFC 8 s window: Prediction (top) and Ground Truth (bottom) with the corresponding low-frequency baseline </a:t>
            </a:r>
          </a:p>
          <a:p>
            <a:r>
              <a:rPr lang="en-US" sz="1400" dirty="0"/>
              <a:t>(DC) extracted via zero-phase low-pass filtering at </a:t>
            </a:r>
          </a:p>
          <a:p>
            <a:r>
              <a:rPr lang="en-US" sz="1400" dirty="0" err="1"/>
              <a:t>f_c</a:t>
            </a:r>
            <a:r>
              <a:rPr lang="en-US" sz="1400" dirty="0"/>
              <a:t>=0.4 Hz (Sec. 6.1). Both traces exhibit a coherent </a:t>
            </a:r>
          </a:p>
          <a:p>
            <a:r>
              <a:rPr lang="en-US" sz="1400" dirty="0"/>
              <a:t>respiratory oscillation in the baseline, </a:t>
            </a:r>
          </a:p>
          <a:p>
            <a:r>
              <a:rPr lang="en-US" sz="1400" dirty="0"/>
              <a:t>yielding the same respiratory-rate estimate of 15 </a:t>
            </a:r>
            <a:r>
              <a:rPr lang="en-US" sz="1400" dirty="0" err="1"/>
              <a:t>brpm</a:t>
            </a:r>
            <a:r>
              <a:rPr lang="en-US" sz="1400" dirty="0"/>
              <a:t>. Identical preprocessing was applied to Prediction and </a:t>
            </a:r>
          </a:p>
          <a:p>
            <a:r>
              <a:rPr lang="en-US" sz="1400" dirty="0"/>
              <a:t>Ground Truth.</a:t>
            </a:r>
          </a:p>
        </p:txBody>
      </p:sp>
      <p:pic>
        <p:nvPicPr>
          <p:cNvPr id="3" name="Picture" descr="Figure 8: UBFC 8 s window: Prediction (top) and Ground Truth (bottom) with the corresponding low-frequency baseline (DC) extracted via zero-phase low-pass filtering at f_c=0.4 Hz (Sec. 6.1). Both traces exhibit a coherent respiratory oscillation in the baseline, yielding the same respiratory-rate estimate of 15 brpm (see Table [tab:pred-vs-gt-rr-autonomic]; \mathrm{SNR}_{\text{resp}}: Pred 2.35 dB, GT 4.94 dB). Identical preprocessing was applied to Prediction and Ground Truth.">
            <a:extLst>
              <a:ext uri="{FF2B5EF4-FFF2-40B4-BE49-F238E27FC236}">
                <a16:creationId xmlns:a16="http://schemas.microsoft.com/office/drawing/2014/main" id="{2A7B5B55-5DA5-DAE4-B06E-78541E9EE976}"/>
              </a:ext>
            </a:extLst>
          </p:cNvPr>
          <p:cNvPicPr/>
          <p:nvPr/>
        </p:nvPicPr>
        <p:blipFill>
          <a:blip r:embed="rId4"/>
          <a:stretch>
            <a:fillRect/>
          </a:stretch>
        </p:blipFill>
        <p:spPr bwMode="auto">
          <a:xfrm>
            <a:off x="15384" y="999227"/>
            <a:ext cx="5547320" cy="2762339"/>
          </a:xfrm>
          <a:prstGeom prst="rect">
            <a:avLst/>
          </a:prstGeom>
          <a:noFill/>
          <a:ln w="9525">
            <a:noFill/>
            <a:headEnd/>
            <a:tailEnd/>
          </a:ln>
        </p:spPr>
      </p:pic>
      <p:graphicFrame>
        <p:nvGraphicFramePr>
          <p:cNvPr id="8" name="Table 7">
            <a:extLst>
              <a:ext uri="{FF2B5EF4-FFF2-40B4-BE49-F238E27FC236}">
                <a16:creationId xmlns:a16="http://schemas.microsoft.com/office/drawing/2014/main" id="{480045B4-A8BD-6DC7-F934-6BE584F61AD6}"/>
              </a:ext>
            </a:extLst>
          </p:cNvPr>
          <p:cNvGraphicFramePr>
            <a:graphicFrameLocks noGrp="1"/>
          </p:cNvGraphicFramePr>
          <p:nvPr/>
        </p:nvGraphicFramePr>
        <p:xfrm>
          <a:off x="294737" y="4897221"/>
          <a:ext cx="4331883" cy="2337228"/>
        </p:xfrm>
        <a:graphic>
          <a:graphicData uri="http://schemas.openxmlformats.org/drawingml/2006/table">
            <a:tbl>
              <a:tblPr/>
              <a:tblGrid>
                <a:gridCol w="1739595">
                  <a:extLst>
                    <a:ext uri="{9D8B030D-6E8A-4147-A177-3AD203B41FA5}">
                      <a16:colId xmlns:a16="http://schemas.microsoft.com/office/drawing/2014/main" val="244654936"/>
                    </a:ext>
                  </a:extLst>
                </a:gridCol>
                <a:gridCol w="792088">
                  <a:extLst>
                    <a:ext uri="{9D8B030D-6E8A-4147-A177-3AD203B41FA5}">
                      <a16:colId xmlns:a16="http://schemas.microsoft.com/office/drawing/2014/main" val="3444924059"/>
                    </a:ext>
                  </a:extLst>
                </a:gridCol>
                <a:gridCol w="1008112">
                  <a:extLst>
                    <a:ext uri="{9D8B030D-6E8A-4147-A177-3AD203B41FA5}">
                      <a16:colId xmlns:a16="http://schemas.microsoft.com/office/drawing/2014/main" val="1101685585"/>
                    </a:ext>
                  </a:extLst>
                </a:gridCol>
                <a:gridCol w="792088">
                  <a:extLst>
                    <a:ext uri="{9D8B030D-6E8A-4147-A177-3AD203B41FA5}">
                      <a16:colId xmlns:a16="http://schemas.microsoft.com/office/drawing/2014/main" val="1815399881"/>
                    </a:ext>
                  </a:extLst>
                </a:gridCol>
              </a:tblGrid>
              <a:tr h="357458">
                <a:tc>
                  <a:txBody>
                    <a:bodyPr/>
                    <a:lstStyle/>
                    <a:p>
                      <a:r>
                        <a:rPr lang="en-US" sz="1200" dirty="0"/>
                        <a:t>Metric</a:t>
                      </a:r>
                    </a:p>
                  </a:txBody>
                  <a:tcPr anchor="ctr">
                    <a:lnL>
                      <a:noFill/>
                    </a:lnL>
                    <a:lnR>
                      <a:noFill/>
                    </a:lnR>
                    <a:lnT>
                      <a:noFill/>
                    </a:lnT>
                    <a:lnB>
                      <a:noFill/>
                    </a:lnB>
                    <a:solidFill>
                      <a:schemeClr val="bg2">
                        <a:lumMod val="90000"/>
                      </a:schemeClr>
                    </a:solidFill>
                  </a:tcPr>
                </a:tc>
                <a:tc>
                  <a:txBody>
                    <a:bodyPr/>
                    <a:lstStyle/>
                    <a:p>
                      <a:r>
                        <a:rPr lang="en-US" sz="1200"/>
                        <a:t>Pred</a:t>
                      </a:r>
                    </a:p>
                  </a:txBody>
                  <a:tcPr anchor="ctr">
                    <a:lnL>
                      <a:noFill/>
                    </a:lnL>
                    <a:lnR>
                      <a:noFill/>
                    </a:lnR>
                    <a:lnT>
                      <a:noFill/>
                    </a:lnT>
                    <a:lnB>
                      <a:noFill/>
                    </a:lnB>
                    <a:solidFill>
                      <a:schemeClr val="bg2">
                        <a:lumMod val="90000"/>
                      </a:schemeClr>
                    </a:solidFill>
                  </a:tcPr>
                </a:tc>
                <a:tc>
                  <a:txBody>
                    <a:bodyPr/>
                    <a:lstStyle/>
                    <a:p>
                      <a:r>
                        <a:rPr lang="en-US" sz="1200"/>
                        <a:t>GT</a:t>
                      </a:r>
                    </a:p>
                  </a:txBody>
                  <a:tcPr anchor="ctr">
                    <a:lnL>
                      <a:noFill/>
                    </a:lnL>
                    <a:lnR>
                      <a:noFill/>
                    </a:lnR>
                    <a:lnT>
                      <a:noFill/>
                    </a:lnT>
                    <a:lnB>
                      <a:noFill/>
                    </a:lnB>
                    <a:solidFill>
                      <a:schemeClr val="bg2">
                        <a:lumMod val="90000"/>
                      </a:schemeClr>
                    </a:solidFill>
                  </a:tcPr>
                </a:tc>
                <a:tc>
                  <a:txBody>
                    <a:bodyPr/>
                    <a:lstStyle/>
                    <a:p>
                      <a:r>
                        <a:rPr lang="el-GR" sz="1200"/>
                        <a:t>|Δ|</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067923273"/>
                  </a:ext>
                </a:extLst>
              </a:tr>
              <a:tr h="357458">
                <a:tc>
                  <a:txBody>
                    <a:bodyPr/>
                    <a:lstStyle/>
                    <a:p>
                      <a:r>
                        <a:rPr lang="en-US" sz="1200" dirty="0"/>
                        <a:t>RR (</a:t>
                      </a:r>
                      <a:r>
                        <a:rPr lang="en-US" sz="1200" dirty="0" err="1"/>
                        <a:t>brpm</a:t>
                      </a:r>
                      <a:r>
                        <a:rPr lang="en-US" sz="1200" dirty="0"/>
                        <a:t>)</a:t>
                      </a:r>
                    </a:p>
                  </a:txBody>
                  <a:tcPr anchor="ctr">
                    <a:lnL>
                      <a:noFill/>
                    </a:lnL>
                    <a:lnR>
                      <a:noFill/>
                    </a:lnR>
                    <a:lnT>
                      <a:noFill/>
                    </a:lnT>
                    <a:lnB>
                      <a:noFill/>
                    </a:lnB>
                    <a:solidFill>
                      <a:schemeClr val="bg2">
                        <a:lumMod val="90000"/>
                      </a:schemeClr>
                    </a:solidFill>
                  </a:tcPr>
                </a:tc>
                <a:tc>
                  <a:txBody>
                    <a:bodyPr/>
                    <a:lstStyle/>
                    <a:p>
                      <a:r>
                        <a:rPr lang="en-US" sz="1200" dirty="0"/>
                        <a:t>15.000</a:t>
                      </a:r>
                    </a:p>
                  </a:txBody>
                  <a:tcPr anchor="ctr">
                    <a:lnL>
                      <a:noFill/>
                    </a:lnL>
                    <a:lnR>
                      <a:noFill/>
                    </a:lnR>
                    <a:lnT>
                      <a:noFill/>
                    </a:lnT>
                    <a:lnB>
                      <a:noFill/>
                    </a:lnB>
                    <a:solidFill>
                      <a:schemeClr val="bg2">
                        <a:lumMod val="90000"/>
                      </a:schemeClr>
                    </a:solidFill>
                  </a:tcPr>
                </a:tc>
                <a:tc>
                  <a:txBody>
                    <a:bodyPr/>
                    <a:lstStyle/>
                    <a:p>
                      <a:r>
                        <a:rPr lang="en-US" sz="1200"/>
                        <a:t>15.000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950119548"/>
                  </a:ext>
                </a:extLst>
              </a:tr>
              <a:tr h="357458">
                <a:tc>
                  <a:txBody>
                    <a:bodyPr/>
                    <a:lstStyle/>
                    <a:p>
                      <a:r>
                        <a:rPr lang="en-US" sz="1200" dirty="0"/>
                        <a:t>Resp. SNR (dB)</a:t>
                      </a:r>
                    </a:p>
                  </a:txBody>
                  <a:tcPr anchor="ctr">
                    <a:lnL>
                      <a:noFill/>
                    </a:lnL>
                    <a:lnR>
                      <a:noFill/>
                    </a:lnR>
                    <a:lnT>
                      <a:noFill/>
                    </a:lnT>
                    <a:lnB>
                      <a:noFill/>
                    </a:lnB>
                    <a:solidFill>
                      <a:schemeClr val="bg2">
                        <a:lumMod val="90000"/>
                      </a:schemeClr>
                    </a:solidFill>
                  </a:tcPr>
                </a:tc>
                <a:tc>
                  <a:txBody>
                    <a:bodyPr/>
                    <a:lstStyle/>
                    <a:p>
                      <a:r>
                        <a:rPr lang="en-US" sz="1200" dirty="0"/>
                        <a:t>2.345</a:t>
                      </a:r>
                    </a:p>
                  </a:txBody>
                  <a:tcPr anchor="ctr">
                    <a:lnL>
                      <a:noFill/>
                    </a:lnL>
                    <a:lnR>
                      <a:noFill/>
                    </a:lnR>
                    <a:lnT>
                      <a:noFill/>
                    </a:lnT>
                    <a:lnB>
                      <a:noFill/>
                    </a:lnB>
                    <a:solidFill>
                      <a:schemeClr val="bg2">
                        <a:lumMod val="90000"/>
                      </a:schemeClr>
                    </a:solidFill>
                  </a:tcPr>
                </a:tc>
                <a:tc>
                  <a:txBody>
                    <a:bodyPr/>
                    <a:lstStyle/>
                    <a:p>
                      <a:r>
                        <a:rPr lang="en-US" sz="1200"/>
                        <a:t>4.943</a:t>
                      </a:r>
                    </a:p>
                  </a:txBody>
                  <a:tcPr anchor="ctr">
                    <a:lnL>
                      <a:noFill/>
                    </a:lnL>
                    <a:lnR>
                      <a:noFill/>
                    </a:lnR>
                    <a:lnT>
                      <a:noFill/>
                    </a:lnT>
                    <a:lnB>
                      <a:noFill/>
                    </a:lnB>
                    <a:solidFill>
                      <a:schemeClr val="bg2">
                        <a:lumMod val="90000"/>
                      </a:schemeClr>
                    </a:solidFill>
                  </a:tcPr>
                </a:tc>
                <a:tc>
                  <a:txBody>
                    <a:bodyPr/>
                    <a:lstStyle/>
                    <a:p>
                      <a:r>
                        <a:rPr lang="en-US" sz="1200" dirty="0"/>
                        <a:t>2.598</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405682419"/>
                  </a:ext>
                </a:extLst>
              </a:tr>
              <a:tr h="632427">
                <a:tc>
                  <a:txBody>
                    <a:bodyPr/>
                    <a:lstStyle/>
                    <a:p>
                      <a:r>
                        <a:rPr lang="en-US" sz="1200"/>
                        <a:t>RPF (0.10–0.40 Hz)</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tc>
                  <a:txBody>
                    <a:bodyPr/>
                    <a:lstStyle/>
                    <a:p>
                      <a:r>
                        <a:rPr lang="en-US" sz="1200" dirty="0"/>
                        <a:t>0.000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194582788"/>
                  </a:ext>
                </a:extLst>
              </a:tr>
              <a:tr h="632427">
                <a:tc>
                  <a:txBody>
                    <a:bodyPr/>
                    <a:lstStyle/>
                    <a:p>
                      <a:r>
                        <a:rPr lang="en-US" sz="1200" dirty="0"/>
                        <a:t>Baseline peak-to-peak </a:t>
                      </a:r>
                    </a:p>
                    <a:p>
                      <a:r>
                        <a:rPr lang="en-US" sz="1200" dirty="0"/>
                        <a:t>swing</a:t>
                      </a:r>
                    </a:p>
                  </a:txBody>
                  <a:tcPr anchor="ctr">
                    <a:lnL>
                      <a:noFill/>
                    </a:lnL>
                    <a:lnR>
                      <a:noFill/>
                    </a:lnR>
                    <a:lnT>
                      <a:noFill/>
                    </a:lnT>
                    <a:lnB>
                      <a:noFill/>
                    </a:lnB>
                    <a:solidFill>
                      <a:schemeClr val="bg2">
                        <a:lumMod val="90000"/>
                      </a:schemeClr>
                    </a:solidFill>
                  </a:tcPr>
                </a:tc>
                <a:tc>
                  <a:txBody>
                    <a:bodyPr/>
                    <a:lstStyle/>
                    <a:p>
                      <a:r>
                        <a:rPr lang="en-US" sz="1200"/>
                        <a:t>0.314</a:t>
                      </a:r>
                    </a:p>
                  </a:txBody>
                  <a:tcPr anchor="ctr">
                    <a:lnL>
                      <a:noFill/>
                    </a:lnL>
                    <a:lnR>
                      <a:noFill/>
                    </a:lnR>
                    <a:lnT>
                      <a:noFill/>
                    </a:lnT>
                    <a:lnB>
                      <a:noFill/>
                    </a:lnB>
                    <a:solidFill>
                      <a:schemeClr val="bg2">
                        <a:lumMod val="90000"/>
                      </a:schemeClr>
                    </a:solidFill>
                  </a:tcPr>
                </a:tc>
                <a:tc>
                  <a:txBody>
                    <a:bodyPr/>
                    <a:lstStyle/>
                    <a:p>
                      <a:r>
                        <a:rPr lang="en-US" sz="1200" dirty="0"/>
                        <a:t>0.602</a:t>
                      </a:r>
                    </a:p>
                  </a:txBody>
                  <a:tcPr anchor="ctr">
                    <a:lnL>
                      <a:noFill/>
                    </a:lnL>
                    <a:lnR>
                      <a:noFill/>
                    </a:lnR>
                    <a:lnT>
                      <a:noFill/>
                    </a:lnT>
                    <a:lnB>
                      <a:noFill/>
                    </a:lnB>
                    <a:solidFill>
                      <a:schemeClr val="bg2">
                        <a:lumMod val="90000"/>
                      </a:schemeClr>
                    </a:solidFill>
                  </a:tcPr>
                </a:tc>
                <a:tc>
                  <a:txBody>
                    <a:bodyPr/>
                    <a:lstStyle/>
                    <a:p>
                      <a:r>
                        <a:rPr lang="en-US" sz="1200" dirty="0"/>
                        <a:t>0.288</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94658551"/>
                  </a:ext>
                </a:extLst>
              </a:tr>
            </a:tbl>
          </a:graphicData>
        </a:graphic>
      </p:graphicFrame>
      <p:graphicFrame>
        <p:nvGraphicFramePr>
          <p:cNvPr id="11" name="Table 10">
            <a:extLst>
              <a:ext uri="{FF2B5EF4-FFF2-40B4-BE49-F238E27FC236}">
                <a16:creationId xmlns:a16="http://schemas.microsoft.com/office/drawing/2014/main" id="{210E7E36-B627-E338-54CE-2F853E1934BC}"/>
              </a:ext>
            </a:extLst>
          </p:cNvPr>
          <p:cNvGraphicFramePr>
            <a:graphicFrameLocks noGrp="1"/>
          </p:cNvGraphicFramePr>
          <p:nvPr/>
        </p:nvGraphicFramePr>
        <p:xfrm>
          <a:off x="5274692" y="4897221"/>
          <a:ext cx="4896544" cy="2337230"/>
        </p:xfrm>
        <a:graphic>
          <a:graphicData uri="http://schemas.openxmlformats.org/drawingml/2006/table">
            <a:tbl>
              <a:tblPr/>
              <a:tblGrid>
                <a:gridCol w="1944216">
                  <a:extLst>
                    <a:ext uri="{9D8B030D-6E8A-4147-A177-3AD203B41FA5}">
                      <a16:colId xmlns:a16="http://schemas.microsoft.com/office/drawing/2014/main" val="830733403"/>
                    </a:ext>
                  </a:extLst>
                </a:gridCol>
                <a:gridCol w="1152128">
                  <a:extLst>
                    <a:ext uri="{9D8B030D-6E8A-4147-A177-3AD203B41FA5}">
                      <a16:colId xmlns:a16="http://schemas.microsoft.com/office/drawing/2014/main" val="3973200611"/>
                    </a:ext>
                  </a:extLst>
                </a:gridCol>
                <a:gridCol w="899727">
                  <a:extLst>
                    <a:ext uri="{9D8B030D-6E8A-4147-A177-3AD203B41FA5}">
                      <a16:colId xmlns:a16="http://schemas.microsoft.com/office/drawing/2014/main" val="1180605192"/>
                    </a:ext>
                  </a:extLst>
                </a:gridCol>
                <a:gridCol w="900473">
                  <a:extLst>
                    <a:ext uri="{9D8B030D-6E8A-4147-A177-3AD203B41FA5}">
                      <a16:colId xmlns:a16="http://schemas.microsoft.com/office/drawing/2014/main" val="4195927844"/>
                    </a:ext>
                  </a:extLst>
                </a:gridCol>
              </a:tblGrid>
              <a:tr h="304479">
                <a:tc>
                  <a:txBody>
                    <a:bodyPr/>
                    <a:lstStyle/>
                    <a:p>
                      <a:r>
                        <a:rPr lang="en-US" sz="1200" dirty="0"/>
                        <a:t>Metric</a:t>
                      </a:r>
                    </a:p>
                  </a:txBody>
                  <a:tcPr anchor="ctr">
                    <a:lnL>
                      <a:noFill/>
                    </a:lnL>
                    <a:lnR>
                      <a:noFill/>
                    </a:lnR>
                    <a:lnT>
                      <a:noFill/>
                    </a:lnT>
                    <a:lnB>
                      <a:noFill/>
                    </a:lnB>
                    <a:solidFill>
                      <a:schemeClr val="bg2">
                        <a:lumMod val="90000"/>
                      </a:schemeClr>
                    </a:solidFill>
                  </a:tcPr>
                </a:tc>
                <a:tc>
                  <a:txBody>
                    <a:bodyPr/>
                    <a:lstStyle/>
                    <a:p>
                      <a:r>
                        <a:rPr lang="en-US" sz="1200" dirty="0"/>
                        <a:t>Pred</a:t>
                      </a:r>
                    </a:p>
                  </a:txBody>
                  <a:tcPr anchor="ctr">
                    <a:lnL>
                      <a:noFill/>
                    </a:lnL>
                    <a:lnR>
                      <a:noFill/>
                    </a:lnR>
                    <a:lnT>
                      <a:noFill/>
                    </a:lnT>
                    <a:lnB>
                      <a:noFill/>
                    </a:lnB>
                    <a:solidFill>
                      <a:schemeClr val="bg2">
                        <a:lumMod val="90000"/>
                      </a:schemeClr>
                    </a:solidFill>
                  </a:tcPr>
                </a:tc>
                <a:tc>
                  <a:txBody>
                    <a:bodyPr/>
                    <a:lstStyle/>
                    <a:p>
                      <a:r>
                        <a:rPr lang="en-US" sz="1200"/>
                        <a:t>GT</a:t>
                      </a:r>
                    </a:p>
                  </a:txBody>
                  <a:tcPr anchor="ctr">
                    <a:lnL>
                      <a:noFill/>
                    </a:lnL>
                    <a:lnR>
                      <a:noFill/>
                    </a:lnR>
                    <a:lnT>
                      <a:noFill/>
                    </a:lnT>
                    <a:lnB>
                      <a:noFill/>
                    </a:lnB>
                    <a:solidFill>
                      <a:schemeClr val="bg2">
                        <a:lumMod val="90000"/>
                      </a:schemeClr>
                    </a:solidFill>
                  </a:tcPr>
                </a:tc>
                <a:tc>
                  <a:txBody>
                    <a:bodyPr/>
                    <a:lstStyle/>
                    <a:p>
                      <a:r>
                        <a:rPr lang="el-GR" sz="1200"/>
                        <a:t>|Δ|</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162117028"/>
                  </a:ext>
                </a:extLst>
              </a:tr>
              <a:tr h="538694">
                <a:tc>
                  <a:txBody>
                    <a:bodyPr/>
                    <a:lstStyle/>
                    <a:p>
                      <a:r>
                        <a:rPr lang="en-US" sz="1200" dirty="0"/>
                        <a:t>Beats (for amplitudes)</a:t>
                      </a:r>
                    </a:p>
                  </a:txBody>
                  <a:tcPr anchor="ctr">
                    <a:lnL>
                      <a:noFill/>
                    </a:lnL>
                    <a:lnR>
                      <a:noFill/>
                    </a:lnR>
                    <a:lnT>
                      <a:noFill/>
                    </a:lnT>
                    <a:lnB>
                      <a:noFill/>
                    </a:lnB>
                    <a:solidFill>
                      <a:schemeClr val="bg2">
                        <a:lumMod val="90000"/>
                      </a:schemeClr>
                    </a:solidFill>
                  </a:tcPr>
                </a:tc>
                <a:tc>
                  <a:txBody>
                    <a:bodyPr/>
                    <a:lstStyle/>
                    <a:p>
                      <a:r>
                        <a:rPr lang="en-US" sz="1200" dirty="0"/>
                        <a:t>16</a:t>
                      </a:r>
                    </a:p>
                  </a:txBody>
                  <a:tcPr anchor="ctr">
                    <a:lnL>
                      <a:noFill/>
                    </a:lnL>
                    <a:lnR>
                      <a:noFill/>
                    </a:lnR>
                    <a:lnT>
                      <a:noFill/>
                    </a:lnT>
                    <a:lnB>
                      <a:noFill/>
                    </a:lnB>
                    <a:solidFill>
                      <a:schemeClr val="bg2">
                        <a:lumMod val="90000"/>
                      </a:schemeClr>
                    </a:solidFill>
                  </a:tcPr>
                </a:tc>
                <a:tc>
                  <a:txBody>
                    <a:bodyPr/>
                    <a:lstStyle/>
                    <a:p>
                      <a:r>
                        <a:rPr lang="en-US" sz="1200" dirty="0"/>
                        <a:t>16</a:t>
                      </a:r>
                    </a:p>
                  </a:txBody>
                  <a:tcPr anchor="ctr">
                    <a:lnL>
                      <a:noFill/>
                    </a:lnL>
                    <a:lnR>
                      <a:noFill/>
                    </a:lnR>
                    <a:lnT>
                      <a:noFill/>
                    </a:lnT>
                    <a:lnB>
                      <a:noFill/>
                    </a:lnB>
                    <a:solidFill>
                      <a:schemeClr val="bg2">
                        <a:lumMod val="90000"/>
                      </a:schemeClr>
                    </a:solidFill>
                  </a:tcPr>
                </a:tc>
                <a:tc>
                  <a:txBody>
                    <a:bodyPr/>
                    <a:lstStyle/>
                    <a:p>
                      <a:r>
                        <a:rPr lang="en-US" sz="1200"/>
                        <a:t>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095733799"/>
                  </a:ext>
                </a:extLst>
              </a:tr>
              <a:tr h="538694">
                <a:tc>
                  <a:txBody>
                    <a:bodyPr/>
                    <a:lstStyle/>
                    <a:p>
                      <a:r>
                        <a:rPr lang="en-US" sz="1200"/>
                        <a:t>Mean amplitude (a.u.)</a:t>
                      </a:r>
                    </a:p>
                  </a:txBody>
                  <a:tcPr anchor="ctr">
                    <a:lnL>
                      <a:noFill/>
                    </a:lnL>
                    <a:lnR>
                      <a:noFill/>
                    </a:lnR>
                    <a:lnT>
                      <a:noFill/>
                    </a:lnT>
                    <a:lnB>
                      <a:noFill/>
                    </a:lnB>
                    <a:solidFill>
                      <a:schemeClr val="bg2">
                        <a:lumMod val="90000"/>
                      </a:schemeClr>
                    </a:solidFill>
                  </a:tcPr>
                </a:tc>
                <a:tc>
                  <a:txBody>
                    <a:bodyPr/>
                    <a:lstStyle/>
                    <a:p>
                      <a:r>
                        <a:rPr lang="en-US" sz="1200" dirty="0"/>
                        <a:t>2.519</a:t>
                      </a:r>
                    </a:p>
                  </a:txBody>
                  <a:tcPr anchor="ctr">
                    <a:lnL>
                      <a:noFill/>
                    </a:lnL>
                    <a:lnR>
                      <a:noFill/>
                    </a:lnR>
                    <a:lnT>
                      <a:noFill/>
                    </a:lnT>
                    <a:lnB>
                      <a:noFill/>
                    </a:lnB>
                    <a:solidFill>
                      <a:schemeClr val="bg2">
                        <a:lumMod val="90000"/>
                      </a:schemeClr>
                    </a:solidFill>
                  </a:tcPr>
                </a:tc>
                <a:tc>
                  <a:txBody>
                    <a:bodyPr/>
                    <a:lstStyle/>
                    <a:p>
                      <a:r>
                        <a:rPr lang="en-US" sz="1200" dirty="0"/>
                        <a:t>2.749</a:t>
                      </a:r>
                    </a:p>
                  </a:txBody>
                  <a:tcPr anchor="ctr">
                    <a:lnL>
                      <a:noFill/>
                    </a:lnL>
                    <a:lnR>
                      <a:noFill/>
                    </a:lnR>
                    <a:lnT>
                      <a:noFill/>
                    </a:lnT>
                    <a:lnB>
                      <a:noFill/>
                    </a:lnB>
                    <a:solidFill>
                      <a:schemeClr val="bg2">
                        <a:lumMod val="90000"/>
                      </a:schemeClr>
                    </a:solidFill>
                  </a:tcPr>
                </a:tc>
                <a:tc>
                  <a:txBody>
                    <a:bodyPr/>
                    <a:lstStyle/>
                    <a:p>
                      <a:r>
                        <a:rPr lang="en-US" sz="1200"/>
                        <a:t>0.230</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3532930283"/>
                  </a:ext>
                </a:extLst>
              </a:tr>
              <a:tr h="538694">
                <a:tc>
                  <a:txBody>
                    <a:bodyPr/>
                    <a:lstStyle/>
                    <a:p>
                      <a:r>
                        <a:rPr lang="en-US" sz="1200" dirty="0"/>
                        <a:t>SD amplitude (</a:t>
                      </a:r>
                      <a:r>
                        <a:rPr lang="en-US" sz="1200" dirty="0" err="1"/>
                        <a:t>a.u</a:t>
                      </a:r>
                      <a:r>
                        <a:rPr lang="en-US" sz="1200" dirty="0"/>
                        <a:t>.)</a:t>
                      </a:r>
                    </a:p>
                  </a:txBody>
                  <a:tcPr anchor="ctr">
                    <a:lnL>
                      <a:noFill/>
                    </a:lnL>
                    <a:lnR>
                      <a:noFill/>
                    </a:lnR>
                    <a:lnT>
                      <a:noFill/>
                    </a:lnT>
                    <a:lnB>
                      <a:noFill/>
                    </a:lnB>
                    <a:solidFill>
                      <a:schemeClr val="bg2">
                        <a:lumMod val="90000"/>
                      </a:schemeClr>
                    </a:solidFill>
                  </a:tcPr>
                </a:tc>
                <a:tc>
                  <a:txBody>
                    <a:bodyPr/>
                    <a:lstStyle/>
                    <a:p>
                      <a:r>
                        <a:rPr lang="en-US" sz="1200" dirty="0"/>
                        <a:t>0.137</a:t>
                      </a:r>
                    </a:p>
                  </a:txBody>
                  <a:tcPr anchor="ctr">
                    <a:lnL>
                      <a:noFill/>
                    </a:lnL>
                    <a:lnR>
                      <a:noFill/>
                    </a:lnR>
                    <a:lnT>
                      <a:noFill/>
                    </a:lnT>
                    <a:lnB>
                      <a:noFill/>
                    </a:lnB>
                    <a:solidFill>
                      <a:schemeClr val="bg2">
                        <a:lumMod val="90000"/>
                      </a:schemeClr>
                    </a:solidFill>
                  </a:tcPr>
                </a:tc>
                <a:tc>
                  <a:txBody>
                    <a:bodyPr/>
                    <a:lstStyle/>
                    <a:p>
                      <a:r>
                        <a:rPr lang="en-US" sz="1200" dirty="0"/>
                        <a:t>0.095</a:t>
                      </a:r>
                    </a:p>
                  </a:txBody>
                  <a:tcPr anchor="ctr">
                    <a:lnL>
                      <a:noFill/>
                    </a:lnL>
                    <a:lnR>
                      <a:noFill/>
                    </a:lnR>
                    <a:lnT>
                      <a:noFill/>
                    </a:lnT>
                    <a:lnB>
                      <a:noFill/>
                    </a:lnB>
                    <a:solidFill>
                      <a:schemeClr val="bg2">
                        <a:lumMod val="90000"/>
                      </a:schemeClr>
                    </a:solidFill>
                  </a:tcPr>
                </a:tc>
                <a:tc>
                  <a:txBody>
                    <a:bodyPr/>
                    <a:lstStyle/>
                    <a:p>
                      <a:r>
                        <a:rPr lang="en-US" sz="1200"/>
                        <a:t>0.042</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865831151"/>
                  </a:ext>
                </a:extLst>
              </a:tr>
              <a:tr h="416669">
                <a:tc>
                  <a:txBody>
                    <a:bodyPr/>
                    <a:lstStyle/>
                    <a:p>
                      <a:r>
                        <a:rPr lang="en-US" sz="1200"/>
                        <a:t>CV amplitude (%)</a:t>
                      </a:r>
                    </a:p>
                  </a:txBody>
                  <a:tcPr anchor="ctr">
                    <a:lnL>
                      <a:noFill/>
                    </a:lnL>
                    <a:lnR>
                      <a:noFill/>
                    </a:lnR>
                    <a:lnT>
                      <a:noFill/>
                    </a:lnT>
                    <a:lnB>
                      <a:noFill/>
                    </a:lnB>
                    <a:solidFill>
                      <a:schemeClr val="bg2">
                        <a:lumMod val="90000"/>
                      </a:schemeClr>
                    </a:solidFill>
                  </a:tcPr>
                </a:tc>
                <a:tc>
                  <a:txBody>
                    <a:bodyPr/>
                    <a:lstStyle/>
                    <a:p>
                      <a:r>
                        <a:rPr lang="en-US" sz="1200"/>
                        <a:t>5.443</a:t>
                      </a:r>
                    </a:p>
                  </a:txBody>
                  <a:tcPr anchor="ctr">
                    <a:lnL>
                      <a:noFill/>
                    </a:lnL>
                    <a:lnR>
                      <a:noFill/>
                    </a:lnR>
                    <a:lnT>
                      <a:noFill/>
                    </a:lnT>
                    <a:lnB>
                      <a:noFill/>
                    </a:lnB>
                    <a:solidFill>
                      <a:schemeClr val="bg2">
                        <a:lumMod val="90000"/>
                      </a:schemeClr>
                    </a:solidFill>
                  </a:tcPr>
                </a:tc>
                <a:tc>
                  <a:txBody>
                    <a:bodyPr/>
                    <a:lstStyle/>
                    <a:p>
                      <a:r>
                        <a:rPr lang="en-US" sz="1200" dirty="0"/>
                        <a:t>3.467</a:t>
                      </a:r>
                    </a:p>
                  </a:txBody>
                  <a:tcPr anchor="ctr">
                    <a:lnL>
                      <a:noFill/>
                    </a:lnL>
                    <a:lnR>
                      <a:noFill/>
                    </a:lnR>
                    <a:lnT>
                      <a:noFill/>
                    </a:lnT>
                    <a:lnB>
                      <a:noFill/>
                    </a:lnB>
                    <a:solidFill>
                      <a:schemeClr val="bg2">
                        <a:lumMod val="90000"/>
                      </a:schemeClr>
                    </a:solidFill>
                  </a:tcPr>
                </a:tc>
                <a:tc>
                  <a:txBody>
                    <a:bodyPr/>
                    <a:lstStyle/>
                    <a:p>
                      <a:r>
                        <a:rPr lang="en-US" sz="1200" dirty="0"/>
                        <a:t>1.976</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2998847619"/>
                  </a:ext>
                </a:extLst>
              </a:tr>
            </a:tbl>
          </a:graphicData>
        </a:graphic>
      </p:graphicFrame>
      <p:sp>
        <p:nvSpPr>
          <p:cNvPr id="16" name="TextBox 15">
            <a:extLst>
              <a:ext uri="{FF2B5EF4-FFF2-40B4-BE49-F238E27FC236}">
                <a16:creationId xmlns:a16="http://schemas.microsoft.com/office/drawing/2014/main" id="{DFD72A0F-D875-DC4E-F72F-B5EBADEE2F82}"/>
              </a:ext>
            </a:extLst>
          </p:cNvPr>
          <p:cNvSpPr txBox="1"/>
          <p:nvPr/>
        </p:nvSpPr>
        <p:spPr>
          <a:xfrm>
            <a:off x="258289" y="4386566"/>
            <a:ext cx="2856163" cy="338554"/>
          </a:xfrm>
          <a:prstGeom prst="rect">
            <a:avLst/>
          </a:prstGeom>
          <a:noFill/>
        </p:spPr>
        <p:txBody>
          <a:bodyPr wrap="square">
            <a:spAutoFit/>
          </a:bodyPr>
          <a:lstStyle/>
          <a:p>
            <a:r>
              <a:rPr lang="en-US" sz="1600" dirty="0"/>
              <a:t>Respiratory Features</a:t>
            </a:r>
          </a:p>
        </p:txBody>
      </p:sp>
      <p:sp>
        <p:nvSpPr>
          <p:cNvPr id="20" name="TextBox 19">
            <a:extLst>
              <a:ext uri="{FF2B5EF4-FFF2-40B4-BE49-F238E27FC236}">
                <a16:creationId xmlns:a16="http://schemas.microsoft.com/office/drawing/2014/main" id="{FCB9167A-C884-1BE1-986A-84B7F84FA235}"/>
              </a:ext>
            </a:extLst>
          </p:cNvPr>
          <p:cNvSpPr txBox="1"/>
          <p:nvPr/>
        </p:nvSpPr>
        <p:spPr>
          <a:xfrm>
            <a:off x="5777719" y="4326398"/>
            <a:ext cx="2665325" cy="318329"/>
          </a:xfrm>
          <a:prstGeom prst="rect">
            <a:avLst/>
          </a:prstGeom>
          <a:noFill/>
        </p:spPr>
        <p:txBody>
          <a:bodyPr wrap="square">
            <a:spAutoFit/>
          </a:bodyPr>
          <a:lstStyle/>
          <a:p>
            <a:r>
              <a:rPr lang="en-US" sz="1400" dirty="0"/>
              <a:t>Pulse Amplitude Variability</a:t>
            </a:r>
          </a:p>
        </p:txBody>
      </p:sp>
    </p:spTree>
    <p:extLst>
      <p:ext uri="{BB962C8B-B14F-4D97-AF65-F5344CB8AC3E}">
        <p14:creationId xmlns:p14="http://schemas.microsoft.com/office/powerpoint/2010/main" val="193029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3</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3109634"/>
          </a:xfrm>
          <a:prstGeom prst="rect">
            <a:avLst/>
          </a:prstGeom>
          <a:noFill/>
        </p:spPr>
        <p:txBody>
          <a:bodyPr wrap="square">
            <a:spAutoFit/>
          </a:bodyPr>
          <a:lstStyle/>
          <a:p>
            <a:r>
              <a:rPr lang="en-US" sz="1600" b="1" dirty="0">
                <a:latin typeface="Consolas" panose="020B0609020204030204" pitchFamily="49" charset="0"/>
              </a:rPr>
              <a:t>Paper Name: The role of face regions in remote photoplethysmography for contactless heart rate monitoring</a:t>
            </a:r>
          </a:p>
          <a:p>
            <a:r>
              <a:rPr lang="en-US" sz="1600" b="1" dirty="0">
                <a:latin typeface="Consolas" panose="020B0609020204030204" pitchFamily="49" charset="0"/>
              </a:rPr>
              <a:t>Authors: Maksym </a:t>
            </a:r>
            <a:r>
              <a:rPr lang="en-US" sz="1600" b="1" dirty="0" err="1">
                <a:latin typeface="Consolas" panose="020B0609020204030204" pitchFamily="49" charset="0"/>
              </a:rPr>
              <a:t>Bondarenko</a:t>
            </a:r>
            <a:r>
              <a:rPr lang="en-US" sz="1600" b="1" dirty="0">
                <a:latin typeface="Consolas" panose="020B0609020204030204" pitchFamily="49" charset="0"/>
              </a:rPr>
              <a:t>, Carlo Menon &amp; Mohamed </a:t>
            </a:r>
            <a:r>
              <a:rPr lang="en-US" sz="1600" b="1" dirty="0" err="1">
                <a:latin typeface="Consolas" panose="020B0609020204030204" pitchFamily="49" charset="0"/>
              </a:rPr>
              <a:t>Elgendi</a:t>
            </a:r>
            <a:r>
              <a:rPr lang="en-US" sz="1600" b="1" dirty="0">
                <a:latin typeface="Consolas" panose="020B0609020204030204" pitchFamily="49" charset="0"/>
              </a:rPr>
              <a:t> (2025)</a:t>
            </a:r>
            <a:endParaRPr lang="en-US" sz="1200" dirty="0">
              <a:solidFill>
                <a:srgbClr val="999999"/>
              </a:solidFill>
              <a:latin typeface="Consolas" panose="020B0609020204030204" pitchFamily="49" charset="0"/>
            </a:endParaRPr>
          </a:p>
          <a:p>
            <a:pPr>
              <a:lnSpc>
                <a:spcPct val="150000"/>
              </a:lnSpc>
            </a:pPr>
            <a:r>
              <a:rPr kumimoji="0" lang="en-US" sz="16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ROI Quantity</a:t>
            </a:r>
            <a:endParaRPr lang="en-US" sz="14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More ROIs generally improved performance, </a:t>
            </a:r>
            <a:br>
              <a:rPr lang="en-US" sz="1200" b="0" i="0" dirty="0">
                <a:effectLst/>
                <a:latin typeface="Consolas" panose="020B0609020204030204" pitchFamily="49" charset="0"/>
              </a:rPr>
            </a:br>
            <a:r>
              <a:rPr lang="en-US" sz="1200" b="0" i="0" dirty="0">
                <a:effectLst/>
                <a:latin typeface="Consolas" panose="020B0609020204030204" pitchFamily="49" charset="0"/>
              </a:rPr>
              <a:t>but diminishing returns beyond ~60 patches.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Best results clustered around 3 ROIs </a:t>
            </a:r>
            <a:br>
              <a:rPr lang="en-US" sz="1200" b="0" i="0" dirty="0">
                <a:effectLst/>
                <a:latin typeface="Consolas" panose="020B0609020204030204" pitchFamily="49" charset="0"/>
              </a:rPr>
            </a:br>
            <a:r>
              <a:rPr lang="en-US" sz="1200" b="0" i="0" dirty="0">
                <a:effectLst/>
                <a:latin typeface="Consolas" panose="020B0609020204030204" pitchFamily="49" charset="0"/>
              </a:rPr>
              <a:t>and ~60 ROIs.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Too many patches (&gt;100) increased </a:t>
            </a:r>
            <a:br>
              <a:rPr lang="en-US" sz="1200" b="0" i="0" dirty="0">
                <a:effectLst/>
                <a:latin typeface="Consolas" panose="020B0609020204030204" pitchFamily="49" charset="0"/>
              </a:rPr>
            </a:br>
            <a:r>
              <a:rPr lang="en-US" sz="1200" b="0" i="0" dirty="0">
                <a:effectLst/>
                <a:latin typeface="Consolas" panose="020B0609020204030204" pitchFamily="49" charset="0"/>
              </a:rPr>
              <a:t>computation and sometimes </a:t>
            </a:r>
            <a:br>
              <a:rPr lang="en-US" sz="1200" b="0" i="0" dirty="0">
                <a:effectLst/>
                <a:latin typeface="Consolas" panose="020B0609020204030204" pitchFamily="49" charset="0"/>
              </a:rPr>
            </a:br>
            <a:r>
              <a:rPr lang="en-US" sz="1200" b="0" i="0" dirty="0">
                <a:effectLst/>
                <a:latin typeface="Consolas" panose="020B0609020204030204" pitchFamily="49" charset="0"/>
              </a:rPr>
              <a:t>added noise.</a:t>
            </a:r>
            <a:endParaRPr lang="en-US" sz="1200" dirty="0">
              <a:solidFill>
                <a:srgbClr val="999999"/>
              </a:solidFill>
              <a:latin typeface="Consolas" panose="020B0609020204030204" pitchFamily="49" charset="0"/>
            </a:endParaRPr>
          </a:p>
        </p:txBody>
      </p:sp>
      <p:pic>
        <p:nvPicPr>
          <p:cNvPr id="5" name="Picture 4" descr="A graph with numbers and lines&#10;&#10;AI-generated content may be incorrect.">
            <a:extLst>
              <a:ext uri="{FF2B5EF4-FFF2-40B4-BE49-F238E27FC236}">
                <a16:creationId xmlns:a16="http://schemas.microsoft.com/office/drawing/2014/main" id="{366E92E1-C862-3230-FA43-09E19A877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452" y="3168631"/>
            <a:ext cx="7506940" cy="4392632"/>
          </a:xfrm>
          <a:prstGeom prst="rect">
            <a:avLst/>
          </a:prstGeom>
        </p:spPr>
      </p:pic>
    </p:spTree>
    <p:extLst>
      <p:ext uri="{BB962C8B-B14F-4D97-AF65-F5344CB8AC3E}">
        <p14:creationId xmlns:p14="http://schemas.microsoft.com/office/powerpoint/2010/main" val="405302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4</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1160767"/>
          </a:xfrm>
          <a:prstGeom prst="rect">
            <a:avLst/>
          </a:prstGeom>
          <a:noFill/>
        </p:spPr>
        <p:txBody>
          <a:bodyPr wrap="square">
            <a:spAutoFit/>
          </a:bodyPr>
          <a:lstStyle/>
          <a:p>
            <a:r>
              <a:rPr lang="en-US" sz="1600" b="1" dirty="0">
                <a:latin typeface="Consolas" panose="020B0609020204030204" pitchFamily="49" charset="0"/>
              </a:rPr>
              <a:t>Paper Name: The role of face regions in remote photoplethysmography for contactless heart rate monitoring</a:t>
            </a:r>
          </a:p>
          <a:p>
            <a:r>
              <a:rPr lang="en-US" sz="1600" b="1" dirty="0">
                <a:latin typeface="Consolas" panose="020B0609020204030204" pitchFamily="49" charset="0"/>
              </a:rPr>
              <a:t>Authors: Maksym </a:t>
            </a:r>
            <a:r>
              <a:rPr lang="en-US" sz="1600" b="1" dirty="0" err="1">
                <a:latin typeface="Consolas" panose="020B0609020204030204" pitchFamily="49" charset="0"/>
              </a:rPr>
              <a:t>Bondarenko</a:t>
            </a:r>
            <a:r>
              <a:rPr lang="en-US" sz="1600" b="1" dirty="0">
                <a:latin typeface="Consolas" panose="020B0609020204030204" pitchFamily="49" charset="0"/>
              </a:rPr>
              <a:t>, Carlo Menon &amp; Mohamed </a:t>
            </a:r>
            <a:r>
              <a:rPr lang="en-US" sz="1600" b="1" dirty="0" err="1">
                <a:latin typeface="Consolas" panose="020B0609020204030204" pitchFamily="49" charset="0"/>
              </a:rPr>
              <a:t>Elgendi</a:t>
            </a:r>
            <a:r>
              <a:rPr lang="en-US" sz="1600" b="1" dirty="0">
                <a:latin typeface="Consolas" panose="020B0609020204030204" pitchFamily="49" charset="0"/>
              </a:rPr>
              <a:t> (2025)</a:t>
            </a:r>
          </a:p>
          <a:p>
            <a:pPr>
              <a:lnSpc>
                <a:spcPct val="150000"/>
              </a:lnSpc>
            </a:pPr>
            <a:r>
              <a:rPr kumimoji="0" lang="en-US" sz="16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Performance Results</a:t>
            </a:r>
            <a:endParaRPr lang="en-US" sz="1400" dirty="0">
              <a:latin typeface="Consolas" panose="020B0609020204030204" pitchFamily="49" charset="0"/>
            </a:endParaRPr>
          </a:p>
        </p:txBody>
      </p:sp>
      <p:graphicFrame>
        <p:nvGraphicFramePr>
          <p:cNvPr id="8" name="Table 7">
            <a:extLst>
              <a:ext uri="{FF2B5EF4-FFF2-40B4-BE49-F238E27FC236}">
                <a16:creationId xmlns:a16="http://schemas.microsoft.com/office/drawing/2014/main" id="{74DDD10A-93F2-700E-533A-C913180F40E1}"/>
              </a:ext>
            </a:extLst>
          </p:cNvPr>
          <p:cNvGraphicFramePr>
            <a:graphicFrameLocks noGrp="1"/>
          </p:cNvGraphicFramePr>
          <p:nvPr>
            <p:extLst>
              <p:ext uri="{D42A27DB-BD31-4B8C-83A1-F6EECF244321}">
                <p14:modId xmlns:p14="http://schemas.microsoft.com/office/powerpoint/2010/main" val="2838375454"/>
              </p:ext>
            </p:extLst>
          </p:nvPr>
        </p:nvGraphicFramePr>
        <p:xfrm>
          <a:off x="162124" y="2153191"/>
          <a:ext cx="10258015" cy="4797426"/>
        </p:xfrm>
        <a:graphic>
          <a:graphicData uri="http://schemas.openxmlformats.org/drawingml/2006/table">
            <a:tbl>
              <a:tblPr/>
              <a:tblGrid>
                <a:gridCol w="2337137">
                  <a:extLst>
                    <a:ext uri="{9D8B030D-6E8A-4147-A177-3AD203B41FA5}">
                      <a16:colId xmlns:a16="http://schemas.microsoft.com/office/drawing/2014/main" val="3218398271"/>
                    </a:ext>
                  </a:extLst>
                </a:gridCol>
                <a:gridCol w="1656184">
                  <a:extLst>
                    <a:ext uri="{9D8B030D-6E8A-4147-A177-3AD203B41FA5}">
                      <a16:colId xmlns:a16="http://schemas.microsoft.com/office/drawing/2014/main" val="318086557"/>
                    </a:ext>
                  </a:extLst>
                </a:gridCol>
                <a:gridCol w="1656184">
                  <a:extLst>
                    <a:ext uri="{9D8B030D-6E8A-4147-A177-3AD203B41FA5}">
                      <a16:colId xmlns:a16="http://schemas.microsoft.com/office/drawing/2014/main" val="817113200"/>
                    </a:ext>
                  </a:extLst>
                </a:gridCol>
                <a:gridCol w="1728192">
                  <a:extLst>
                    <a:ext uri="{9D8B030D-6E8A-4147-A177-3AD203B41FA5}">
                      <a16:colId xmlns:a16="http://schemas.microsoft.com/office/drawing/2014/main" val="2390909750"/>
                    </a:ext>
                  </a:extLst>
                </a:gridCol>
                <a:gridCol w="1224136">
                  <a:extLst>
                    <a:ext uri="{9D8B030D-6E8A-4147-A177-3AD203B41FA5}">
                      <a16:colId xmlns:a16="http://schemas.microsoft.com/office/drawing/2014/main" val="746239578"/>
                    </a:ext>
                  </a:extLst>
                </a:gridCol>
                <a:gridCol w="1656182">
                  <a:extLst>
                    <a:ext uri="{9D8B030D-6E8A-4147-A177-3AD203B41FA5}">
                      <a16:colId xmlns:a16="http://schemas.microsoft.com/office/drawing/2014/main" val="323147047"/>
                    </a:ext>
                  </a:extLst>
                </a:gridCol>
              </a:tblGrid>
              <a:tr h="613624">
                <a:tc>
                  <a:txBody>
                    <a:bodyPr/>
                    <a:lstStyle/>
                    <a:p>
                      <a:r>
                        <a:rPr lang="en-US" sz="1200" dirty="0"/>
                        <a:t>Algorithm / Model</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UBFC MAE </a:t>
                      </a:r>
                      <a:br>
                        <a:rPr lang="en-US" sz="1200" dirty="0"/>
                      </a:br>
                      <a:r>
                        <a:rPr lang="en-US" sz="1200" dirty="0"/>
                        <a:t>/ RMSE</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PURE MAE </a:t>
                      </a:r>
                      <a:br>
                        <a:rPr lang="en-US" sz="1200" dirty="0"/>
                      </a:br>
                      <a:r>
                        <a:rPr lang="en-US" sz="1200" dirty="0"/>
                        <a:t>/ RMSE</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COHFACE MAE </a:t>
                      </a:r>
                      <a:br>
                        <a:rPr lang="en-US" sz="1200" dirty="0"/>
                      </a:br>
                      <a:r>
                        <a:rPr lang="en-US" sz="1200" dirty="0"/>
                        <a:t>/ RMSE</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VIPL-HR MAE </a:t>
                      </a:r>
                      <a:br>
                        <a:rPr lang="en-US" sz="1200" dirty="0"/>
                      </a:br>
                      <a:r>
                        <a:rPr lang="en-US" sz="1200" dirty="0"/>
                        <a:t>/ RMSE</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MAHNOB-HCI MAE </a:t>
                      </a:r>
                      <a:br>
                        <a:rPr lang="en-US" sz="1200" dirty="0"/>
                      </a:br>
                      <a:r>
                        <a:rPr lang="en-US" sz="1200" dirty="0"/>
                        <a:t>/ RMSE</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66763604"/>
                  </a:ext>
                </a:extLst>
              </a:tr>
              <a:tr h="613624">
                <a:tc>
                  <a:txBody>
                    <a:bodyPr/>
                    <a:lstStyle/>
                    <a:p>
                      <a:r>
                        <a:rPr lang="en-US" sz="1200" b="1" dirty="0"/>
                        <a:t>MAR-</a:t>
                      </a:r>
                      <a:r>
                        <a:rPr lang="en-US" sz="1200" b="1" dirty="0" err="1"/>
                        <a:t>rPPG</a:t>
                      </a:r>
                      <a:r>
                        <a:rPr lang="en-US" sz="1200" b="1" dirty="0"/>
                        <a:t> </a:t>
                      </a:r>
                      <a:br>
                        <a:rPr lang="en-US" sz="1200" b="1" dirty="0"/>
                      </a:br>
                      <a:r>
                        <a:rPr lang="en-US" sz="1200" b="1" dirty="0"/>
                        <a:t>(Qian et al. 2024)</a:t>
                      </a:r>
                      <a:endParaRPr lang="en-US" sz="1200" dirty="0"/>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0.17 / 0.41</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0.37 / 0.68</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4.36 / 6.92</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018427462"/>
                  </a:ext>
                </a:extLst>
              </a:tr>
              <a:tr h="799571">
                <a:tc>
                  <a:txBody>
                    <a:bodyPr/>
                    <a:lstStyle/>
                    <a:p>
                      <a:r>
                        <a:rPr lang="nb-NO" sz="1200" b="1" dirty="0"/>
                        <a:t>TokenLearner rPPG </a:t>
                      </a:r>
                      <a:br>
                        <a:rPr lang="nb-NO" sz="1200" b="1" dirty="0"/>
                      </a:br>
                      <a:r>
                        <a:rPr lang="nb-NO" sz="1200" b="1" dirty="0"/>
                        <a:t>(Zhao et al. 2024)</a:t>
                      </a:r>
                      <a:endParaRPr lang="nb-NO" sz="1200" dirty="0"/>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0.12 / 0.35</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0.08 / 0.29</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21621713"/>
                  </a:ext>
                </a:extLst>
              </a:tr>
              <a:tr h="799571">
                <a:tc>
                  <a:txBody>
                    <a:bodyPr/>
                    <a:lstStyle/>
                    <a:p>
                      <a:r>
                        <a:rPr lang="en-US" sz="1200" b="1" dirty="0"/>
                        <a:t>Dual-GAN </a:t>
                      </a:r>
                      <a:r>
                        <a:rPr lang="en-US" sz="1200" b="1" dirty="0" err="1"/>
                        <a:t>rPPG</a:t>
                      </a:r>
                      <a:r>
                        <a:rPr lang="en-US" sz="1200" b="1" dirty="0"/>
                        <a:t> </a:t>
                      </a:r>
                      <a:br>
                        <a:rPr lang="en-US" sz="1200" b="1" dirty="0"/>
                      </a:br>
                      <a:r>
                        <a:rPr lang="en-US" sz="1200" b="1" dirty="0"/>
                        <a:t>(Hao Lu et al. 2021)</a:t>
                      </a:r>
                      <a:endParaRPr lang="en-US" sz="1200" dirty="0"/>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0.44 / 0.67</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0.82 / 1.31</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4.93 / 7.68</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10331841"/>
                  </a:ext>
                </a:extLst>
              </a:tr>
              <a:tr h="985518">
                <a:tc>
                  <a:txBody>
                    <a:bodyPr/>
                    <a:lstStyle/>
                    <a:p>
                      <a:r>
                        <a:rPr lang="en-US" sz="1200" b="1" dirty="0"/>
                        <a:t>Graph-based </a:t>
                      </a:r>
                      <a:r>
                        <a:rPr lang="en-US" sz="1200" b="1" dirty="0" err="1"/>
                        <a:t>rPPGNet</a:t>
                      </a:r>
                      <a:r>
                        <a:rPr lang="en-US" sz="1200" b="1" dirty="0"/>
                        <a:t> </a:t>
                      </a:r>
                      <a:br>
                        <a:rPr lang="en-US" sz="1200" b="1" dirty="0"/>
                      </a:br>
                      <a:r>
                        <a:rPr lang="en-US" sz="1200" b="1" dirty="0"/>
                        <a:t>(Si-Qi Liu et al. 2024)</a:t>
                      </a:r>
                      <a:endParaRPr lang="en-US" sz="1200" dirty="0"/>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0.31 / 0.98</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0.18 / 0.41</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0.64 / 1.89</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3.13 / 3.97</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52713665"/>
                  </a:ext>
                </a:extLst>
              </a:tr>
              <a:tr h="985518">
                <a:tc>
                  <a:txBody>
                    <a:bodyPr/>
                    <a:lstStyle/>
                    <a:p>
                      <a:r>
                        <a:rPr lang="fr-FR" sz="1200" b="1" dirty="0" err="1"/>
                        <a:t>Traditional</a:t>
                      </a:r>
                      <a:r>
                        <a:rPr lang="fr-FR" sz="1200" b="1" dirty="0"/>
                        <a:t> ROI + ML Fusion </a:t>
                      </a:r>
                      <a:br>
                        <a:rPr lang="fr-FR" sz="1200" b="1" dirty="0"/>
                      </a:br>
                      <a:r>
                        <a:rPr lang="fr-FR" sz="1200" b="1" dirty="0"/>
                        <a:t>(</a:t>
                      </a:r>
                      <a:r>
                        <a:rPr lang="fr-FR" sz="1200" b="1" dirty="0" err="1"/>
                        <a:t>Yaran</a:t>
                      </a:r>
                      <a:r>
                        <a:rPr lang="fr-FR" sz="1200" b="1" dirty="0"/>
                        <a:t> Duan et al. 2023)</a:t>
                      </a:r>
                      <a:endParaRPr lang="fr-FR" sz="1200" dirty="0"/>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2.78 / 3.35</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a:t>2.76 / 4.15</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2.77 / 3.87</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3.45 / 4.17</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t>–</a:t>
                      </a:r>
                    </a:p>
                  </a:txBody>
                  <a:tcPr marL="55784" marR="55784" marT="27892" marB="278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23942777"/>
                  </a:ext>
                </a:extLst>
              </a:tr>
            </a:tbl>
          </a:graphicData>
        </a:graphic>
      </p:graphicFrame>
    </p:spTree>
    <p:extLst>
      <p:ext uri="{BB962C8B-B14F-4D97-AF65-F5344CB8AC3E}">
        <p14:creationId xmlns:p14="http://schemas.microsoft.com/office/powerpoint/2010/main" val="276213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5</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- 4</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6449010"/>
          </a:xfrm>
          <a:prstGeom prst="rect">
            <a:avLst/>
          </a:prstGeom>
          <a:noFill/>
        </p:spPr>
        <p:txBody>
          <a:bodyPr wrap="square">
            <a:spAutoFit/>
          </a:bodyPr>
          <a:lstStyle/>
          <a:p>
            <a:r>
              <a:rPr lang="en-US" sz="1600" b="1" dirty="0">
                <a:latin typeface="Consolas" panose="020B0609020204030204" pitchFamily="49" charset="0"/>
              </a:rPr>
              <a:t>Paper Name: The role of face regions in remote photoplethysmography for contactless heart rate monitoring</a:t>
            </a:r>
          </a:p>
          <a:p>
            <a:r>
              <a:rPr lang="en-US" sz="1600" b="1" dirty="0">
                <a:latin typeface="Consolas" panose="020B0609020204030204" pitchFamily="49" charset="0"/>
              </a:rPr>
              <a:t>Authors: Maksym </a:t>
            </a:r>
            <a:r>
              <a:rPr lang="en-US" sz="1600" b="1" dirty="0" err="1">
                <a:latin typeface="Consolas" panose="020B0609020204030204" pitchFamily="49" charset="0"/>
              </a:rPr>
              <a:t>Bondarenko</a:t>
            </a:r>
            <a:r>
              <a:rPr lang="en-US" sz="1600" b="1" dirty="0">
                <a:latin typeface="Consolas" panose="020B0609020204030204" pitchFamily="49" charset="0"/>
              </a:rPr>
              <a:t>, Carlo Menon &amp; Mohamed </a:t>
            </a:r>
            <a:r>
              <a:rPr lang="en-US" sz="1600" b="1" dirty="0" err="1">
                <a:latin typeface="Consolas" panose="020B0609020204030204" pitchFamily="49" charset="0"/>
              </a:rPr>
              <a:t>Elgendi</a:t>
            </a:r>
            <a:r>
              <a:rPr lang="en-US" sz="1600" b="1" dirty="0">
                <a:latin typeface="Consolas" panose="020B0609020204030204" pitchFamily="49" charset="0"/>
              </a:rPr>
              <a:t> (2025)</a:t>
            </a:r>
          </a:p>
          <a:p>
            <a:endParaRPr lang="en-US" sz="1600" b="1" dirty="0">
              <a:latin typeface="Consolas" panose="020B0609020204030204" pitchFamily="49" charset="0"/>
            </a:endParaRPr>
          </a:p>
          <a:p>
            <a:pPr>
              <a:lnSpc>
                <a:spcPct val="150000"/>
              </a:lnSpc>
            </a:pPr>
            <a:r>
              <a:rPr kumimoji="0" lang="en-US" sz="16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“3 patches” vs. “60 patches”</a:t>
            </a:r>
          </a:p>
          <a:p>
            <a:pPr marL="285750" indent="-285750">
              <a:lnSpc>
                <a:spcPct val="150000"/>
              </a:lnSpc>
              <a:buFont typeface="Arial" panose="020B0604020202020204" pitchFamily="34" charset="0"/>
              <a:buChar char="•"/>
            </a:pPr>
            <a:r>
              <a:rPr lang="en-US" sz="1200" dirty="0">
                <a:latin typeface="Consolas" panose="020B0609020204030204" pitchFamily="49" charset="0"/>
              </a:rPr>
              <a:t>3 patches = only a few large ROIs (forehead + 2 cheeks)</a:t>
            </a:r>
            <a:br>
              <a:rPr lang="en-US" sz="1200" dirty="0">
                <a:latin typeface="Consolas" panose="020B0609020204030204" pitchFamily="49" charset="0"/>
              </a:rPr>
            </a:br>
            <a:r>
              <a:rPr lang="en-US" sz="1200" dirty="0">
                <a:latin typeface="Consolas" panose="020B0609020204030204" pitchFamily="49" charset="0"/>
              </a:rPr>
              <a:t>Advantage: simple, fast, still accurate.</a:t>
            </a:r>
            <a:br>
              <a:rPr lang="en-US" sz="1200" dirty="0">
                <a:latin typeface="Consolas" panose="020B0609020204030204" pitchFamily="49" charset="0"/>
              </a:rPr>
            </a:br>
            <a:r>
              <a:rPr lang="en-US" sz="1200" dirty="0">
                <a:latin typeface="Consolas" panose="020B0609020204030204" pitchFamily="49" charset="0"/>
              </a:rPr>
              <a:t>Good enough for many datasets (PURE, UBFC).</a:t>
            </a:r>
            <a:br>
              <a:rPr lang="en-US" sz="1200" dirty="0">
                <a:latin typeface="Consolas" panose="020B0609020204030204" pitchFamily="49" charset="0"/>
              </a:rPr>
            </a:br>
            <a:endParaRPr lang="en-US" sz="1200" dirty="0">
              <a:latin typeface="Consolas" panose="020B0609020204030204" pitchFamily="49" charset="0"/>
            </a:endParaRPr>
          </a:p>
          <a:p>
            <a:pPr marL="285750" indent="-285750">
              <a:lnSpc>
                <a:spcPct val="150000"/>
              </a:lnSpc>
              <a:buFont typeface="Arial" panose="020B0604020202020204" pitchFamily="34" charset="0"/>
              <a:buChar char="•"/>
            </a:pPr>
            <a:r>
              <a:rPr lang="en-US" sz="1200" dirty="0">
                <a:latin typeface="Consolas" panose="020B0609020204030204" pitchFamily="49" charset="0"/>
              </a:rPr>
              <a:t>60 patches = face divided into many small sub-ROIs (triangulation into dozens of segments).</a:t>
            </a:r>
            <a:br>
              <a:rPr lang="en-US" sz="1200" dirty="0">
                <a:latin typeface="Consolas" panose="020B0609020204030204" pitchFamily="49" charset="0"/>
              </a:rPr>
            </a:br>
            <a:r>
              <a:rPr lang="en-US" sz="1200" dirty="0">
                <a:latin typeface="Consolas" panose="020B0609020204030204" pitchFamily="49" charset="0"/>
              </a:rPr>
              <a:t>Advantage: can adaptively choose the best-quality patches (exclude noisy/occluded ones).</a:t>
            </a:r>
            <a:br>
              <a:rPr lang="en-US" sz="1200" dirty="0">
                <a:latin typeface="Consolas" panose="020B0609020204030204" pitchFamily="49" charset="0"/>
              </a:rPr>
            </a:br>
            <a:r>
              <a:rPr lang="en-US" sz="1200" dirty="0">
                <a:latin typeface="Consolas" panose="020B0609020204030204" pitchFamily="49" charset="0"/>
              </a:rPr>
              <a:t>Disadvantage: computationally heavy, diminishing returns after ~60 patches.</a:t>
            </a:r>
          </a:p>
          <a:p>
            <a:pPr>
              <a:lnSpc>
                <a:spcPct val="150000"/>
              </a:lnSpc>
            </a:pPr>
            <a:endParaRPr lang="en-US" sz="1200" dirty="0">
              <a:latin typeface="Consolas" panose="020B0609020204030204" pitchFamily="49" charset="0"/>
            </a:endParaRPr>
          </a:p>
          <a:p>
            <a:pPr>
              <a:lnSpc>
                <a:spcPct val="150000"/>
              </a:lnSpc>
            </a:pPr>
            <a:endParaRPr lang="en-US" sz="1200" dirty="0">
              <a:latin typeface="Consolas" panose="020B0609020204030204" pitchFamily="49" charset="0"/>
            </a:endParaRPr>
          </a:p>
          <a:p>
            <a:pPr>
              <a:lnSpc>
                <a:spcPct val="150000"/>
              </a:lnSpc>
            </a:pPr>
            <a:r>
              <a:rPr kumimoji="0" lang="en-US" sz="1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Which areas do those 60 patches usually cover?</a:t>
            </a:r>
          </a:p>
          <a:p>
            <a:pPr>
              <a:lnSpc>
                <a:spcPct val="150000"/>
              </a:lnSpc>
            </a:pPr>
            <a:r>
              <a:rPr lang="en-US" sz="1200" dirty="0">
                <a:latin typeface="Consolas" panose="020B0609020204030204" pitchFamily="49" charset="0"/>
              </a:rPr>
              <a:t>Researchers don’t pick 60 unique best patches. Instead:</a:t>
            </a:r>
          </a:p>
          <a:p>
            <a:pPr>
              <a:lnSpc>
                <a:spcPct val="150000"/>
              </a:lnSpc>
            </a:pPr>
            <a:r>
              <a:rPr lang="en-US" sz="1200" dirty="0">
                <a:latin typeface="Consolas" panose="020B0609020204030204" pitchFamily="49" charset="0"/>
              </a:rPr>
              <a:t>1.They subdivide the whole face into many small triangular or rectangular regions.</a:t>
            </a:r>
            <a:br>
              <a:rPr lang="en-US" sz="1200" dirty="0">
                <a:latin typeface="Consolas" panose="020B0609020204030204" pitchFamily="49" charset="0"/>
              </a:rPr>
            </a:br>
            <a:r>
              <a:rPr lang="en-US" sz="1200" dirty="0">
                <a:latin typeface="Consolas" panose="020B0609020204030204" pitchFamily="49" charset="0"/>
              </a:rPr>
              <a:t>	Example: </a:t>
            </a:r>
            <a:r>
              <a:rPr lang="en-US" sz="1200" b="1" i="1" dirty="0">
                <a:latin typeface="Consolas" panose="020B0609020204030204" pitchFamily="49" charset="0"/>
              </a:rPr>
              <a:t>Delaunay triangulation (Gao et al.) </a:t>
            </a:r>
            <a:r>
              <a:rPr lang="en-US" sz="1200" dirty="0">
                <a:latin typeface="Consolas" panose="020B0609020204030204" pitchFamily="49" charset="0"/>
              </a:rPr>
              <a:t>created up to 898 micro-ROIs.</a:t>
            </a:r>
            <a:br>
              <a:rPr lang="en-US" sz="1200" dirty="0">
                <a:latin typeface="Consolas" panose="020B0609020204030204" pitchFamily="49" charset="0"/>
              </a:rPr>
            </a:br>
            <a:r>
              <a:rPr lang="en-US" sz="1200" dirty="0">
                <a:latin typeface="Consolas" panose="020B0609020204030204" pitchFamily="49" charset="0"/>
              </a:rPr>
              <a:t>	Then only the best ~30–60 are selected (based on signal quality index, SNR, etc.).</a:t>
            </a:r>
            <a:br>
              <a:rPr lang="en-US" sz="1200" dirty="0">
                <a:latin typeface="Consolas" panose="020B0609020204030204" pitchFamily="49" charset="0"/>
              </a:rPr>
            </a:br>
            <a:endParaRPr lang="en-US" sz="1200" dirty="0">
              <a:latin typeface="Consolas" panose="020B0609020204030204" pitchFamily="49" charset="0"/>
            </a:endParaRPr>
          </a:p>
          <a:p>
            <a:pPr>
              <a:lnSpc>
                <a:spcPct val="150000"/>
              </a:lnSpc>
            </a:pPr>
            <a:r>
              <a:rPr lang="en-US" sz="1200" dirty="0">
                <a:latin typeface="Consolas" panose="020B0609020204030204" pitchFamily="49" charset="0"/>
              </a:rPr>
              <a:t>2.These patches are concentrated in the forehead and cheek regions because:</a:t>
            </a:r>
            <a:br>
              <a:rPr lang="en-US" sz="1200" dirty="0">
                <a:latin typeface="Consolas" panose="020B0609020204030204" pitchFamily="49" charset="0"/>
              </a:rPr>
            </a:br>
            <a:r>
              <a:rPr lang="en-US" sz="1200" dirty="0">
                <a:latin typeface="Consolas" panose="020B0609020204030204" pitchFamily="49" charset="0"/>
              </a:rPr>
              <a:t>	Flat, hair-free, less occlusion, good blood perfusion.</a:t>
            </a:r>
            <a:br>
              <a:rPr lang="en-US" sz="1200" dirty="0">
                <a:latin typeface="Consolas" panose="020B0609020204030204" pitchFamily="49" charset="0"/>
              </a:rPr>
            </a:br>
            <a:r>
              <a:rPr lang="en-US" sz="1200" dirty="0">
                <a:latin typeface="Consolas" panose="020B0609020204030204" pitchFamily="49" charset="0"/>
              </a:rPr>
              <a:t>	Symmetry helps with fallback if one side is blocked.</a:t>
            </a:r>
          </a:p>
        </p:txBody>
      </p:sp>
    </p:spTree>
    <p:extLst>
      <p:ext uri="{BB962C8B-B14F-4D97-AF65-F5344CB8AC3E}">
        <p14:creationId xmlns:p14="http://schemas.microsoft.com/office/powerpoint/2010/main" val="204406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6</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1</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6495176"/>
          </a:xfrm>
          <a:prstGeom prst="rect">
            <a:avLst/>
          </a:prstGeom>
          <a:noFill/>
        </p:spPr>
        <p:txBody>
          <a:bodyPr wrap="square">
            <a:spAutoFit/>
          </a:bodyPr>
          <a:lstStyle/>
          <a:p>
            <a:r>
              <a:rPr lang="en-US" sz="1600" b="1" dirty="0">
                <a:latin typeface="Consolas" panose="020B0609020204030204" pitchFamily="49" charset="0"/>
              </a:rPr>
              <a:t>Paper Name: Continual Learning for Remote Physiological Measurement: Minimize Forgetting and </a:t>
            </a:r>
            <a:br>
              <a:rPr lang="en-US" sz="1600" b="1" dirty="0">
                <a:latin typeface="Consolas" panose="020B0609020204030204" pitchFamily="49" charset="0"/>
              </a:rPr>
            </a:br>
            <a:r>
              <a:rPr lang="en-US" sz="1600" b="1" dirty="0">
                <a:latin typeface="Consolas" panose="020B0609020204030204" pitchFamily="49" charset="0"/>
              </a:rPr>
              <a:t>Simplify Inference</a:t>
            </a:r>
          </a:p>
          <a:p>
            <a:r>
              <a:rPr lang="en-US" sz="1600" b="1" dirty="0">
                <a:latin typeface="Consolas" panose="020B0609020204030204" pitchFamily="49" charset="0"/>
              </a:rPr>
              <a:t>Authors: Qian Liang, Yan Chen, and Yang Hu</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Description: </a:t>
            </a:r>
          </a:p>
          <a:p>
            <a:r>
              <a:rPr lang="en-US" sz="1200" dirty="0">
                <a:latin typeface="Consolas" panose="020B0609020204030204" pitchFamily="49" charset="0"/>
              </a:rPr>
              <a:t>This study introduces ADDP, a rehearsal-free continual learning framework for remote photoplethysmography (</a:t>
            </a:r>
            <a:r>
              <a:rPr lang="en-US" sz="1200" dirty="0" err="1">
                <a:latin typeface="Consolas" panose="020B0609020204030204" pitchFamily="49" charset="0"/>
              </a:rPr>
              <a:t>rPPG</a:t>
            </a:r>
            <a:r>
              <a:rPr lang="en-US" sz="1200" dirty="0">
                <a:latin typeface="Consolas" panose="020B0609020204030204" pitchFamily="49" charset="0"/>
              </a:rPr>
              <a:t>). It </a:t>
            </a:r>
            <a:br>
              <a:rPr lang="en-US" sz="1200" dirty="0">
                <a:latin typeface="Consolas" panose="020B0609020204030204" pitchFamily="49" charset="0"/>
              </a:rPr>
            </a:br>
            <a:r>
              <a:rPr lang="en-US" sz="1200" dirty="0">
                <a:latin typeface="Consolas" panose="020B0609020204030204" pitchFamily="49" charset="0"/>
              </a:rPr>
              <a:t>addresses catastrophic forgetting when models are trained sequentially on different datasets, by combining adapter-based </a:t>
            </a:r>
            <a:br>
              <a:rPr lang="en-US" sz="1200" dirty="0">
                <a:latin typeface="Consolas" panose="020B0609020204030204" pitchFamily="49" charset="0"/>
              </a:rPr>
            </a:br>
            <a:r>
              <a:rPr lang="en-US" sz="1200" dirty="0">
                <a:latin typeface="Consolas" panose="020B0609020204030204" pitchFamily="49" charset="0"/>
              </a:rPr>
              <a:t>fine-tuning, domain prototypes, and prototype-based augmentation/inference simplification to improve cross-domain robustness</a:t>
            </a:r>
            <a:endParaRPr lang="en-US" sz="1200" dirty="0">
              <a:solidFill>
                <a:srgbClr val="999999"/>
              </a:solidFill>
              <a:latin typeface="Consolas" panose="020B0609020204030204" pitchFamily="49" charset="0"/>
            </a:endParaRPr>
          </a:p>
          <a:p>
            <a:pPr>
              <a:lnSpc>
                <a:spcPct val="150000"/>
              </a:lnSpc>
            </a:pPr>
            <a:r>
              <a:rPr lang="en-US" sz="1200" dirty="0">
                <a:solidFill>
                  <a:schemeClr val="bg1">
                    <a:lumMod val="65000"/>
                  </a:schemeClr>
                </a:solidFill>
                <a:latin typeface="Consolas" panose="020B0609020204030204" pitchFamily="49" charset="0"/>
              </a:rPr>
              <a:t>Datasets Used:</a:t>
            </a:r>
            <a:endParaRPr lang="en-US" sz="1200" b="0" i="0" dirty="0">
              <a:effectLst/>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The authors evaluate on five benchmark datasets under a new domain incremental learning (DIL) protocol:</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VIPL-HR – large, multi-scenario dataset (used as initial training base).</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PURE – six activities (sitting, talking, head movements).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UBFC-</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 uncompressed indoor/outdoor lighting variations.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BUAA-MIHR – low- to medium-light recordings.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MMPD – diverse skin tones (Fitzpatrick 3–6), multiple lighting and activity settings.</a:t>
            </a:r>
            <a:endParaRPr lang="en-US" sz="1200" dirty="0">
              <a:latin typeface="Consolas" panose="020B0609020204030204" pitchFamily="49" charset="0"/>
            </a:endParaRPr>
          </a:p>
          <a:p>
            <a:pPr>
              <a:lnSpc>
                <a:spcPct val="150000"/>
              </a:lnSpc>
            </a:pPr>
            <a:r>
              <a:rPr kumimoji="0" lang="en-US" sz="12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mn-cs"/>
              </a:rPr>
              <a:t>Methods Used</a:t>
            </a:r>
            <a:endParaRPr lang="en-US" sz="1200" dirty="0">
              <a:latin typeface="Consolas" panose="020B0609020204030204" pitchFamily="49" charset="0"/>
            </a:endParaRP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Adapter-based Fine-tuning</a:t>
            </a:r>
            <a:br>
              <a:rPr lang="en-US" sz="1200" b="0" i="0" dirty="0">
                <a:effectLst/>
                <a:latin typeface="Consolas" panose="020B0609020204030204" pitchFamily="49" charset="0"/>
              </a:rPr>
            </a:br>
            <a:r>
              <a:rPr lang="en-US" sz="1200" b="0" i="0" dirty="0">
                <a:effectLst/>
                <a:latin typeface="Consolas" panose="020B0609020204030204" pitchFamily="49" charset="0"/>
              </a:rPr>
              <a:t>-&gt; Freeze backbone (</a:t>
            </a: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only update lightweight adapters.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Domain Prototypes</a:t>
            </a:r>
            <a:br>
              <a:rPr lang="en-US" sz="1200" b="0" i="0" dirty="0">
                <a:effectLst/>
                <a:latin typeface="Consolas" panose="020B0609020204030204" pitchFamily="49" charset="0"/>
              </a:rPr>
            </a:br>
            <a:r>
              <a:rPr lang="en-US" sz="1200" b="0" i="0" dirty="0">
                <a:effectLst/>
                <a:latin typeface="Consolas" panose="020B0609020204030204" pitchFamily="49" charset="0"/>
              </a:rPr>
              <a:t>-&gt; Extract style prototypes (illumination, skin tone) and noise prototypes (motion, compression artifacts).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Prototype-based Augmentation</a:t>
            </a:r>
            <a:br>
              <a:rPr lang="en-US" sz="1200" b="0" i="0" dirty="0">
                <a:effectLst/>
                <a:latin typeface="Consolas" panose="020B0609020204030204" pitchFamily="49" charset="0"/>
              </a:rPr>
            </a:br>
            <a:r>
              <a:rPr lang="en-US" sz="1200" b="0" i="0" dirty="0">
                <a:effectLst/>
                <a:latin typeface="Consolas" panose="020B0609020204030204" pitchFamily="49" charset="0"/>
              </a:rPr>
              <a:t>-&gt; Replay “pseudo-old” samples by mixing current training data with past domain prototypes.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Prototype-based Inference Simplification</a:t>
            </a:r>
            <a:br>
              <a:rPr lang="en-US" sz="1200" b="0" i="0" dirty="0">
                <a:effectLst/>
                <a:latin typeface="Consolas" panose="020B0609020204030204" pitchFamily="49" charset="0"/>
              </a:rPr>
            </a:br>
            <a:r>
              <a:rPr lang="en-US" sz="1200" b="0" i="0" dirty="0">
                <a:effectLst/>
                <a:latin typeface="Consolas" panose="020B0609020204030204" pitchFamily="49" charset="0"/>
              </a:rPr>
              <a:t>-&gt; During testing, map new samples into the style the model knows best (lowest MAE prototype).</a:t>
            </a:r>
          </a:p>
          <a:p>
            <a:pPr>
              <a:lnSpc>
                <a:spcPct val="150000"/>
              </a:lnSpc>
            </a:pPr>
            <a:endParaRPr lang="en-US" sz="1200" dirty="0">
              <a:latin typeface="Consolas" panose="020B0609020204030204" pitchFamily="49" charset="0"/>
            </a:endParaRPr>
          </a:p>
        </p:txBody>
      </p:sp>
    </p:spTree>
    <p:extLst>
      <p:ext uri="{BB962C8B-B14F-4D97-AF65-F5344CB8AC3E}">
        <p14:creationId xmlns:p14="http://schemas.microsoft.com/office/powerpoint/2010/main" val="423550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7</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1</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5110181"/>
          </a:xfrm>
          <a:prstGeom prst="rect">
            <a:avLst/>
          </a:prstGeom>
          <a:noFill/>
        </p:spPr>
        <p:txBody>
          <a:bodyPr wrap="square">
            <a:spAutoFit/>
          </a:bodyPr>
          <a:lstStyle/>
          <a:p>
            <a:r>
              <a:rPr lang="en-US" sz="1600" b="1" dirty="0">
                <a:latin typeface="Consolas" panose="020B0609020204030204" pitchFamily="49" charset="0"/>
              </a:rPr>
              <a:t>Paper Name: Continual Learning for Remote Physiological Measurement: Minimize Forgetting and </a:t>
            </a:r>
            <a:br>
              <a:rPr lang="en-US" sz="1600" b="1" dirty="0">
                <a:latin typeface="Consolas" panose="020B0609020204030204" pitchFamily="49" charset="0"/>
              </a:rPr>
            </a:br>
            <a:r>
              <a:rPr lang="en-US" sz="1600" b="1" dirty="0">
                <a:latin typeface="Consolas" panose="020B0609020204030204" pitchFamily="49" charset="0"/>
              </a:rPr>
              <a:t>Simplify Inference</a:t>
            </a:r>
          </a:p>
          <a:p>
            <a:r>
              <a:rPr lang="en-US" sz="1600" b="1" dirty="0">
                <a:latin typeface="Consolas" panose="020B0609020204030204" pitchFamily="49" charset="0"/>
              </a:rPr>
              <a:t>Authors: Qian Liang, Yan Chen, and Yang Hu</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Model Description</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The authors Backbone: </a:t>
            </a:r>
            <a:br>
              <a:rPr lang="en-US" sz="1200" b="0" i="0" dirty="0">
                <a:effectLst/>
                <a:latin typeface="Consolas" panose="020B0609020204030204" pitchFamily="49" charset="0"/>
              </a:rPr>
            </a:b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module</a:t>
            </a:r>
            <a:br>
              <a:rPr lang="en-US" sz="1200" b="0" i="0" dirty="0">
                <a:effectLst/>
                <a:latin typeface="Consolas" panose="020B0609020204030204" pitchFamily="49" charset="0"/>
              </a:rPr>
            </a:b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captures both local (3D conv) and global (self-attention) features.</a:t>
            </a:r>
            <a:br>
              <a:rPr lang="en-US" sz="1200" b="0" i="0" dirty="0">
                <a:effectLst/>
                <a:latin typeface="Consolas" panose="020B0609020204030204" pitchFamily="49" charset="0"/>
              </a:rPr>
            </a:b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fuses appearance + dynamic differences, boosting HR signal quality.</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Why better:</a:t>
            </a:r>
            <a:br>
              <a:rPr lang="en-US" sz="1200" b="0" i="0" dirty="0">
                <a:effectLst/>
                <a:latin typeface="Consolas" panose="020B0609020204030204" pitchFamily="49" charset="0"/>
              </a:rPr>
            </a:br>
            <a:r>
              <a:rPr lang="en-US" sz="1200" b="0" i="0" dirty="0">
                <a:effectLst/>
                <a:latin typeface="Consolas" panose="020B0609020204030204" pitchFamily="49" charset="0"/>
              </a:rPr>
              <a:t>Unlike </a:t>
            </a:r>
            <a:r>
              <a:rPr lang="en-US" sz="1200" b="0" i="0" dirty="0" err="1">
                <a:effectLst/>
                <a:latin typeface="Consolas" panose="020B0609020204030204" pitchFamily="49" charset="0"/>
              </a:rPr>
              <a:t>ViT</a:t>
            </a:r>
            <a:r>
              <a:rPr lang="en-US" sz="1200" b="0" i="0" dirty="0">
                <a:effectLst/>
                <a:latin typeface="Consolas" panose="020B0609020204030204" pitchFamily="49" charset="0"/>
              </a:rPr>
              <a:t> (fails on </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and </a:t>
            </a:r>
            <a:r>
              <a:rPr lang="en-US" sz="1200" b="0" i="0" dirty="0" err="1">
                <a:effectLst/>
                <a:latin typeface="Consolas" panose="020B0609020204030204" pitchFamily="49" charset="0"/>
              </a:rPr>
              <a:t>PhysFormer</a:t>
            </a:r>
            <a:r>
              <a:rPr lang="en-US" sz="1200" b="0" i="0" dirty="0">
                <a:effectLst/>
                <a:latin typeface="Consolas" panose="020B0609020204030204" pitchFamily="49" charset="0"/>
              </a:rPr>
              <a:t> (good but limited), </a:t>
            </a: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captures subtle color changes.</a:t>
            </a:r>
            <a:br>
              <a:rPr lang="en-US" sz="1200" b="0" i="0" dirty="0">
                <a:effectLst/>
                <a:latin typeface="Consolas" panose="020B0609020204030204" pitchFamily="49" charset="0"/>
              </a:rPr>
            </a:br>
            <a:r>
              <a:rPr lang="en-US" sz="1200" b="0" i="0" dirty="0">
                <a:effectLst/>
                <a:latin typeface="Consolas" panose="020B0609020204030204" pitchFamily="49" charset="0"/>
              </a:rPr>
              <a:t>Adapter finetuning avoids catastrophic forgetting while remaining lightweight.</a:t>
            </a:r>
            <a:br>
              <a:rPr lang="en-US" sz="1200" b="0" i="0" dirty="0">
                <a:effectLst/>
                <a:latin typeface="Consolas" panose="020B0609020204030204" pitchFamily="49" charset="0"/>
              </a:rPr>
            </a:br>
            <a:r>
              <a:rPr lang="en-US" sz="1200" b="0" i="0" dirty="0">
                <a:effectLst/>
                <a:latin typeface="Consolas" panose="020B0609020204030204" pitchFamily="49" charset="0"/>
              </a:rPr>
              <a:t>Domain prototypes allow style/condition adaptation without storing raw data (privacy-friendly).</a:t>
            </a:r>
          </a:p>
          <a:p>
            <a:pPr marL="171450" indent="-171450">
              <a:lnSpc>
                <a:spcPct val="150000"/>
              </a:lnSpc>
              <a:buFont typeface="Arial" panose="020B0604020202020204" pitchFamily="34" charset="0"/>
              <a:buChar char="•"/>
            </a:pPr>
            <a:endParaRPr kumimoji="0" lang="en-US" sz="1200" u="none" strike="noStrike" kern="1200" cap="none" spc="0" normalizeH="0" baseline="0" noProof="0" dirty="0">
              <a:ln>
                <a:noFill/>
              </a:ln>
              <a:solidFill>
                <a:prstClr val="white">
                  <a:lumMod val="65000"/>
                </a:prstClr>
              </a:solidFill>
              <a:uLnTx/>
              <a:uFillTx/>
              <a:latin typeface="Consolas" panose="020B0609020204030204" pitchFamily="49" charset="0"/>
              <a:ea typeface="+mn-ea"/>
              <a:cs typeface="+mn-cs"/>
            </a:endParaRPr>
          </a:p>
          <a:p>
            <a:pPr>
              <a:lnSpc>
                <a:spcPct val="150000"/>
              </a:lnSpc>
            </a:pPr>
            <a:r>
              <a:rPr lang="en-US" sz="1200" b="1" i="0" dirty="0">
                <a:solidFill>
                  <a:prstClr val="white">
                    <a:lumMod val="65000"/>
                  </a:prstClr>
                </a:solidFill>
                <a:effectLst/>
                <a:latin typeface="Consolas" panose="020B0609020204030204" pitchFamily="49" charset="0"/>
              </a:rPr>
              <a:t>Unique Contributions</a:t>
            </a:r>
          </a:p>
          <a:p>
            <a:pPr marL="171450" indent="-171450">
              <a:lnSpc>
                <a:spcPct val="150000"/>
              </a:lnSpc>
              <a:buFont typeface="Arial" panose="020B0604020202020204" pitchFamily="34" charset="0"/>
              <a:buChar char="•"/>
            </a:pPr>
            <a:r>
              <a:rPr lang="en-US" sz="1200" b="1" i="0" dirty="0">
                <a:effectLst/>
                <a:latin typeface="Consolas" panose="020B0609020204030204" pitchFamily="49" charset="0"/>
              </a:rPr>
              <a:t>First exploration of continual learning (domain incremental learning) in </a:t>
            </a:r>
            <a:r>
              <a:rPr lang="en-US" sz="1200" b="1" i="0" dirty="0" err="1">
                <a:effectLst/>
                <a:latin typeface="Consolas" panose="020B0609020204030204" pitchFamily="49" charset="0"/>
              </a:rPr>
              <a:t>rPPG</a:t>
            </a:r>
            <a:r>
              <a:rPr lang="en-US" sz="1200" b="1" i="0" dirty="0">
                <a:effectLst/>
                <a:latin typeface="Consolas" panose="020B0609020204030204" pitchFamily="49" charset="0"/>
              </a:rPr>
              <a:t>.</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Introduces ADDP: rehearsal-free, privacy-preserving, efficient adaptation across datasets.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Proposes </a:t>
            </a:r>
            <a:r>
              <a:rPr lang="en-US" sz="1200" b="0" i="0" dirty="0" err="1">
                <a:effectLst/>
                <a:latin typeface="Consolas" panose="020B0609020204030204" pitchFamily="49" charset="0"/>
              </a:rPr>
              <a:t>DiffNorm</a:t>
            </a:r>
            <a:r>
              <a:rPr lang="en-US" sz="1200" b="0" i="0" dirty="0">
                <a:effectLst/>
                <a:latin typeface="Consolas" panose="020B0609020204030204" pitchFamily="49" charset="0"/>
              </a:rPr>
              <a:t> + </a:t>
            </a:r>
            <a:r>
              <a:rPr lang="en-US" sz="1200" b="0" i="0" dirty="0" err="1">
                <a:effectLst/>
                <a:latin typeface="Consolas" panose="020B0609020204030204" pitchFamily="49" charset="0"/>
              </a:rPr>
              <a:t>Uniformer</a:t>
            </a:r>
            <a:r>
              <a:rPr lang="en-US" sz="1200" b="0" i="0" dirty="0">
                <a:effectLst/>
                <a:latin typeface="Consolas" panose="020B0609020204030204" pitchFamily="49" charset="0"/>
              </a:rPr>
              <a:t> backbone specifically tailored for </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signals.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Establishes a benchmark protocol for </a:t>
            </a:r>
            <a:r>
              <a:rPr lang="en-US" sz="1200" b="0" i="0" dirty="0" err="1">
                <a:effectLst/>
                <a:latin typeface="Consolas" panose="020B0609020204030204" pitchFamily="49" charset="0"/>
              </a:rPr>
              <a:t>rPPG</a:t>
            </a:r>
            <a:r>
              <a:rPr lang="en-US" sz="1200" b="0" i="0" dirty="0">
                <a:effectLst/>
                <a:latin typeface="Consolas" panose="020B0609020204030204" pitchFamily="49" charset="0"/>
              </a:rPr>
              <a:t> DIL, enabling fair future comparisons.</a:t>
            </a:r>
            <a:endParaRPr lang="en-US" sz="1200" dirty="0">
              <a:latin typeface="Consolas" panose="020B0609020204030204" pitchFamily="49" charset="0"/>
            </a:endParaRPr>
          </a:p>
        </p:txBody>
      </p:sp>
    </p:spTree>
    <p:extLst>
      <p:ext uri="{BB962C8B-B14F-4D97-AF65-F5344CB8AC3E}">
        <p14:creationId xmlns:p14="http://schemas.microsoft.com/office/powerpoint/2010/main" val="1837663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1697D-9580-B24A-F1FC-3CF451DEE1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945CC2-28F9-4A66-91B1-DC51417A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917" y="-107801"/>
            <a:ext cx="1571625" cy="747713"/>
          </a:xfrm>
          <a:prstGeom prst="rect">
            <a:avLst/>
          </a:prstGeom>
        </p:spPr>
      </p:pic>
      <p:sp>
        <p:nvSpPr>
          <p:cNvPr id="64" name="슬라이드 번호 개체 틀 2">
            <a:extLst>
              <a:ext uri="{FF2B5EF4-FFF2-40B4-BE49-F238E27FC236}">
                <a16:creationId xmlns:a16="http://schemas.microsoft.com/office/drawing/2014/main" id="{E24F6677-9527-B590-58C4-88BA25798912}"/>
              </a:ext>
            </a:extLst>
          </p:cNvPr>
          <p:cNvSpPr txBox="1">
            <a:spLocks/>
          </p:cNvSpPr>
          <p:nvPr/>
        </p:nvSpPr>
        <p:spPr>
          <a:xfrm>
            <a:off x="7925012" y="7042731"/>
            <a:ext cx="2495127" cy="402567"/>
          </a:xfrm>
          <a:prstGeom prst="rect">
            <a:avLst/>
          </a:prstGeom>
        </p:spPr>
        <p:txBody>
          <a:bodyPr vert="horz" lIns="99569" tIns="49785" rIns="99569" bIns="49785" rtlCol="0" anchor="ctr"/>
          <a:lstStyle>
            <a:defPPr>
              <a:defRPr lang="ko-KR"/>
            </a:defPPr>
            <a:lvl1pPr marL="0" algn="r" defTabSz="995690" rtl="0" eaLnBrk="1" latinLnBrk="1" hangingPunct="1">
              <a:defRPr sz="1300" kern="1200">
                <a:solidFill>
                  <a:schemeClr val="tx1">
                    <a:tint val="75000"/>
                  </a:schemeClr>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a:lstStyle>
          <a:p>
            <a:fld id="{1B597EC8-03FB-421D-BA76-5865596B8B77}" type="slidenum">
              <a:rPr lang="ko-KR" altLang="en-US" smtClean="0"/>
              <a:pPr/>
              <a:t>8</a:t>
            </a:fld>
            <a:endParaRPr lang="ko-KR" altLang="en-US" dirty="0"/>
          </a:p>
        </p:txBody>
      </p:sp>
      <p:sp>
        <p:nvSpPr>
          <p:cNvPr id="2" name="TextBox 1">
            <a:extLst>
              <a:ext uri="{FF2B5EF4-FFF2-40B4-BE49-F238E27FC236}">
                <a16:creationId xmlns:a16="http://schemas.microsoft.com/office/drawing/2014/main" id="{E03D9315-840B-297E-6DF5-E7088C14CDC7}"/>
              </a:ext>
            </a:extLst>
          </p:cNvPr>
          <p:cNvSpPr txBox="1"/>
          <p:nvPr/>
        </p:nvSpPr>
        <p:spPr>
          <a:xfrm>
            <a:off x="162124" y="115965"/>
            <a:ext cx="8327848" cy="589072"/>
          </a:xfrm>
          <a:prstGeom prst="rect">
            <a:avLst/>
          </a:prstGeom>
          <a:noFill/>
        </p:spPr>
        <p:txBody>
          <a:bodyPr wrap="square" rtlCol="0">
            <a:spAutoFit/>
          </a:bodyPr>
          <a:lstStyle/>
          <a:p>
            <a:pPr>
              <a:lnSpc>
                <a:spcPct val="150000"/>
              </a:lnSpc>
            </a:pPr>
            <a:r>
              <a:rPr lang="en-US" altLang="ko-KR" sz="2400" dirty="0">
                <a:solidFill>
                  <a:schemeClr val="accent6"/>
                </a:solidFill>
                <a:latin typeface="Caladea"/>
                <a:ea typeface="HY견고딕" pitchFamily="18" charset="-127"/>
              </a:rPr>
              <a:t>Study – 1</a:t>
            </a:r>
          </a:p>
        </p:txBody>
      </p:sp>
      <p:sp>
        <p:nvSpPr>
          <p:cNvPr id="3" name="TextBox 2">
            <a:extLst>
              <a:ext uri="{FF2B5EF4-FFF2-40B4-BE49-F238E27FC236}">
                <a16:creationId xmlns:a16="http://schemas.microsoft.com/office/drawing/2014/main" id="{63ACC8AD-3866-AAF5-496E-670A315383F5}"/>
              </a:ext>
            </a:extLst>
          </p:cNvPr>
          <p:cNvSpPr txBox="1"/>
          <p:nvPr/>
        </p:nvSpPr>
        <p:spPr>
          <a:xfrm>
            <a:off x="0" y="900311"/>
            <a:ext cx="10693400" cy="4833183"/>
          </a:xfrm>
          <a:prstGeom prst="rect">
            <a:avLst/>
          </a:prstGeom>
          <a:noFill/>
        </p:spPr>
        <p:txBody>
          <a:bodyPr wrap="square">
            <a:spAutoFit/>
          </a:bodyPr>
          <a:lstStyle/>
          <a:p>
            <a:r>
              <a:rPr lang="en-US" sz="1600" b="1" dirty="0">
                <a:latin typeface="Consolas" panose="020B0609020204030204" pitchFamily="49" charset="0"/>
              </a:rPr>
              <a:t>Paper Name: Continual Learning for Remote Physiological Measurement: Minimize Forgetting and </a:t>
            </a:r>
            <a:br>
              <a:rPr lang="en-US" sz="1600" b="1" dirty="0">
                <a:latin typeface="Consolas" panose="020B0609020204030204" pitchFamily="49" charset="0"/>
              </a:rPr>
            </a:br>
            <a:r>
              <a:rPr lang="en-US" sz="1600" b="1" dirty="0">
                <a:latin typeface="Consolas" panose="020B0609020204030204" pitchFamily="49" charset="0"/>
              </a:rPr>
              <a:t>Simplify Inference</a:t>
            </a:r>
          </a:p>
          <a:p>
            <a:r>
              <a:rPr lang="en-US" sz="1600" b="1" dirty="0">
                <a:latin typeface="Consolas" panose="020B0609020204030204" pitchFamily="49" charset="0"/>
              </a:rPr>
              <a:t>Authors: Qian Liang, Yan Chen, and Yang Hu</a:t>
            </a:r>
          </a:p>
          <a:p>
            <a:endParaRPr lang="en-US" sz="1600" b="1" dirty="0">
              <a:latin typeface="Consolas" panose="020B0609020204030204" pitchFamily="49" charset="0"/>
            </a:endParaRPr>
          </a:p>
          <a:p>
            <a:r>
              <a:rPr lang="en-US" sz="1200" b="1" dirty="0">
                <a:solidFill>
                  <a:schemeClr val="bg1">
                    <a:lumMod val="65000"/>
                  </a:schemeClr>
                </a:solidFill>
                <a:latin typeface="Consolas" panose="020B0609020204030204" pitchFamily="49" charset="0"/>
              </a:rPr>
              <a:t>Continual Learning (CL)</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Normally, deep learning models are trained once on a fixed dataset → then tested.</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In the real world, data arrives sequentially (new environments, subjects, cameras, lighting, activities).</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Continual Learning (CL) = training a model step-by-step on new tasks/domains without forgetting what it learned earlier.</a:t>
            </a:r>
          </a:p>
          <a:p>
            <a:pPr marL="171450" indent="-171450">
              <a:lnSpc>
                <a:spcPct val="150000"/>
              </a:lnSpc>
              <a:buFont typeface="Arial" panose="020B0604020202020204" pitchFamily="34" charset="0"/>
              <a:buChar char="•"/>
            </a:pPr>
            <a:r>
              <a:rPr lang="en-US" sz="1200" b="0" i="0" dirty="0">
                <a:effectLst/>
                <a:latin typeface="Consolas" panose="020B0609020204030204" pitchFamily="49" charset="0"/>
              </a:rPr>
              <a:t>The challenge: avoid catastrophic forgetting (where learning new data overwrites past knowledge).</a:t>
            </a:r>
          </a:p>
          <a:p>
            <a:pPr marL="171450" indent="-171450">
              <a:lnSpc>
                <a:spcPct val="150000"/>
              </a:lnSpc>
              <a:buFont typeface="Arial" panose="020B0604020202020204" pitchFamily="34" charset="0"/>
              <a:buChar char="•"/>
            </a:pPr>
            <a:endParaRPr kumimoji="0" lang="en-US" sz="1200" u="none" strike="noStrike" kern="1200" cap="none" spc="0" normalizeH="0" baseline="0" noProof="0" dirty="0">
              <a:ln>
                <a:noFill/>
              </a:ln>
              <a:solidFill>
                <a:prstClr val="white">
                  <a:lumMod val="65000"/>
                </a:prstClr>
              </a:solidFill>
              <a:uLnTx/>
              <a:uFillTx/>
              <a:latin typeface="Consolas" panose="020B0609020204030204" pitchFamily="49" charset="0"/>
              <a:ea typeface="+mn-ea"/>
              <a:cs typeface="+mn-cs"/>
            </a:endParaRPr>
          </a:p>
          <a:p>
            <a:pPr>
              <a:lnSpc>
                <a:spcPct val="150000"/>
              </a:lnSpc>
            </a:pPr>
            <a:r>
              <a:rPr lang="en-US" sz="1200" b="1" i="0" dirty="0">
                <a:solidFill>
                  <a:prstClr val="white">
                    <a:lumMod val="65000"/>
                  </a:prstClr>
                </a:solidFill>
                <a:effectLst/>
                <a:latin typeface="Consolas" panose="020B0609020204030204" pitchFamily="49" charset="0"/>
              </a:rPr>
              <a:t>Incremental Learning (DIL)</a:t>
            </a:r>
          </a:p>
          <a:p>
            <a:pPr marL="171450" indent="-171450">
              <a:lnSpc>
                <a:spcPct val="150000"/>
              </a:lnSpc>
              <a:buFont typeface="Arial" panose="020B0604020202020204" pitchFamily="34" charset="0"/>
              <a:buChar char="•"/>
            </a:pPr>
            <a:r>
              <a:rPr lang="en-US" sz="1200" i="0" dirty="0">
                <a:effectLst/>
                <a:latin typeface="Consolas" panose="020B0609020204030204" pitchFamily="49" charset="0"/>
              </a:rPr>
              <a:t>A type of continual learning where:</a:t>
            </a:r>
            <a:br>
              <a:rPr lang="en-US" sz="1200" i="0" dirty="0">
                <a:effectLst/>
                <a:latin typeface="Consolas" panose="020B0609020204030204" pitchFamily="49" charset="0"/>
              </a:rPr>
            </a:br>
            <a:r>
              <a:rPr lang="en-US" sz="1200" i="0" dirty="0">
                <a:effectLst/>
                <a:latin typeface="Consolas" panose="020B0609020204030204" pitchFamily="49" charset="0"/>
              </a:rPr>
              <a:t>The task stays the same (predicting HR from face videos).</a:t>
            </a:r>
            <a:br>
              <a:rPr lang="en-US" sz="1200" i="0" dirty="0">
                <a:effectLst/>
                <a:latin typeface="Consolas" panose="020B0609020204030204" pitchFamily="49" charset="0"/>
              </a:rPr>
            </a:br>
            <a:r>
              <a:rPr lang="en-US" sz="1200" i="0" dirty="0">
                <a:effectLst/>
                <a:latin typeface="Consolas" panose="020B0609020204030204" pitchFamily="49" charset="0"/>
              </a:rPr>
              <a:t>But the domain keeps changing (different datasets: PURE → UBFC → MMPD → VIPL-HR).</a:t>
            </a:r>
          </a:p>
          <a:p>
            <a:pPr marL="171450" indent="-171450">
              <a:lnSpc>
                <a:spcPct val="150000"/>
              </a:lnSpc>
              <a:buFont typeface="Arial" panose="020B0604020202020204" pitchFamily="34" charset="0"/>
              <a:buChar char="•"/>
            </a:pPr>
            <a:r>
              <a:rPr lang="en-US" sz="1200" i="0" dirty="0">
                <a:effectLst/>
                <a:latin typeface="Consolas" panose="020B0609020204030204" pitchFamily="49" charset="0"/>
              </a:rPr>
              <a:t>Each dataset has different lighting, motion, skin tones, camera quality = new “domain.”</a:t>
            </a:r>
          </a:p>
          <a:p>
            <a:pPr marL="171450" indent="-171450">
              <a:lnSpc>
                <a:spcPct val="150000"/>
              </a:lnSpc>
              <a:buFont typeface="Arial" panose="020B0604020202020204" pitchFamily="34" charset="0"/>
              <a:buChar char="•"/>
            </a:pPr>
            <a:r>
              <a:rPr lang="en-US" sz="1200" i="0" dirty="0">
                <a:effectLst/>
                <a:latin typeface="Consolas" panose="020B0609020204030204" pitchFamily="49" charset="0"/>
              </a:rPr>
              <a:t>Goal: as the model sees each domain sequentially, it should:</a:t>
            </a:r>
            <a:br>
              <a:rPr lang="en-US" sz="1200" i="0" dirty="0">
                <a:effectLst/>
                <a:latin typeface="Consolas" panose="020B0609020204030204" pitchFamily="49" charset="0"/>
              </a:rPr>
            </a:br>
            <a:r>
              <a:rPr lang="en-US" sz="1200" i="0" dirty="0">
                <a:effectLst/>
                <a:latin typeface="Consolas" panose="020B0609020204030204" pitchFamily="49" charset="0"/>
              </a:rPr>
              <a:t>Learn to generalize to the new one.</a:t>
            </a:r>
            <a:br>
              <a:rPr lang="en-US" sz="1200" i="0" dirty="0">
                <a:effectLst/>
                <a:latin typeface="Consolas" panose="020B0609020204030204" pitchFamily="49" charset="0"/>
              </a:rPr>
            </a:br>
            <a:r>
              <a:rPr lang="en-US" sz="1200" i="0" dirty="0">
                <a:effectLst/>
                <a:latin typeface="Consolas" panose="020B0609020204030204" pitchFamily="49" charset="0"/>
              </a:rPr>
              <a:t>Retain performance on the old ones</a:t>
            </a:r>
            <a:endParaRPr lang="en-US" sz="1200" dirty="0">
              <a:latin typeface="Consolas" panose="020B0609020204030204" pitchFamily="49" charset="0"/>
            </a:endParaRPr>
          </a:p>
        </p:txBody>
      </p:sp>
    </p:spTree>
    <p:extLst>
      <p:ext uri="{BB962C8B-B14F-4D97-AF65-F5344CB8AC3E}">
        <p14:creationId xmlns:p14="http://schemas.microsoft.com/office/powerpoint/2010/main" val="304715706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18140</TotalTime>
  <Words>5500</Words>
  <Application>Microsoft Office PowerPoint</Application>
  <PresentationFormat>Custom</PresentationFormat>
  <Paragraphs>923</Paragraphs>
  <Slides>32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Caladea</vt:lpstr>
      <vt:lpstr>HY견고딕</vt:lpstr>
      <vt:lpstr>HY중고딕</vt:lpstr>
      <vt:lpstr>맑은 고딕</vt:lpstr>
      <vt:lpstr>Aptos</vt:lpstr>
      <vt:lpstr>Aptos Display</vt:lpstr>
      <vt:lpstr>Arial</vt:lpstr>
      <vt:lpstr>Cambria Math</vt:lpstr>
      <vt:lpstr>Consolas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XP SP3 FINAL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user</dc:creator>
  <cp:lastModifiedBy>Rafsan Jany</cp:lastModifiedBy>
  <cp:revision>292</cp:revision>
  <cp:lastPrinted>2012-01-03T07:03:32Z</cp:lastPrinted>
  <dcterms:created xsi:type="dcterms:W3CDTF">2011-12-29T06:45:05Z</dcterms:created>
  <dcterms:modified xsi:type="dcterms:W3CDTF">2025-10-21T07:23:38Z</dcterms:modified>
</cp:coreProperties>
</file>